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Mono Medium"/>
      <p:regular r:id="rId42"/>
      <p:bold r:id="rId43"/>
      <p:italic r:id="rId44"/>
      <p:boldItalic r:id="rId45"/>
    </p:embeddedFont>
    <p:embeddedFont>
      <p:font typeface="Nunito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6FA73B-B3D2-480F-A671-BA9E3E8C9D90}">
  <a:tblStyle styleId="{B36FA73B-B3D2-480F-A671-BA9E3E8C9D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MonoMedium-regular.fntdata"/><Relationship Id="rId41" Type="http://schemas.openxmlformats.org/officeDocument/2006/relationships/slide" Target="slides/slide36.xml"/><Relationship Id="rId44" Type="http://schemas.openxmlformats.org/officeDocument/2006/relationships/font" Target="fonts/RobotoMonoMedium-italic.fntdata"/><Relationship Id="rId43" Type="http://schemas.openxmlformats.org/officeDocument/2006/relationships/font" Target="fonts/RobotoMonoMedium-bold.fntdata"/><Relationship Id="rId46" Type="http://schemas.openxmlformats.org/officeDocument/2006/relationships/font" Target="fonts/NunitoSans-regular.fntdata"/><Relationship Id="rId45" Type="http://schemas.openxmlformats.org/officeDocument/2006/relationships/font" Target="fonts/RobotoMono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italic.fntdata"/><Relationship Id="rId47" Type="http://schemas.openxmlformats.org/officeDocument/2006/relationships/font" Target="fonts/NunitoSans-bold.fntdata"/><Relationship Id="rId49" Type="http://schemas.openxmlformats.org/officeDocument/2006/relationships/font" Target="fonts/Nuni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60ddbe1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60ddbe1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888e87d3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888e87d3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a888e87d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a888e87d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888e87d3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888e87d3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888e87d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a888e87d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888e87d3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888e87d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a890b3d4b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a890b3d4b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888e87d3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888e87d3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a888e87d3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a888e87d3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a888e87d3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a888e87d3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a888e87d3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a888e87d3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68c3e1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68c3e1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a890b3d4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a890b3d4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a890b3d4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a890b3d4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the 0 level vectors switch from person to movie as we go from odd to even iterations. We’ll tend to include at least an odd and an even iteration in our final calculations.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a890b3d4b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a890b3d4b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a890b3d4b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a890b3d4b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a890b3d4b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a890b3d4b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a890b3d4b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a890b3d4b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890b3d4b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890b3d4b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a890b3d4b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a890b3d4b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a890b3d4b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a890b3d4b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a890b3d4b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a890b3d4b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a4f5a7a4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a4f5a7a4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a890b3d4b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a890b3d4b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a890b3d4b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a890b3d4b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a890b3d4b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a890b3d4b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a890b3d4b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a890b3d4b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a890b3d4b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a890b3d4b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a68c3e1f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a68c3e1f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a890b3d4b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a890b3d4b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4f5a7a4c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4f5a7a4c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888e87d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888e87d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 to Bloom from here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888e87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888e87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888e87d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a888e87d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888e87d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888e87d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888e87d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888e87d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itle">
  <p:cSld name="TITLE">
    <p:spTree>
      <p:nvGrpSpPr>
        <p:cNvPr id="8"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 name="Google Shape;12;p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 name="Google Shape;13;p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14" name="Google Shape;14;p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74" name="Shape 74"/>
        <p:cNvGrpSpPr/>
        <p:nvPr/>
      </p:nvGrpSpPr>
      <p:grpSpPr>
        <a:xfrm>
          <a:off x="0" y="0"/>
          <a:ext cx="0" cy="0"/>
          <a:chOff x="0" y="0"/>
          <a:chExt cx="0" cy="0"/>
        </a:xfrm>
      </p:grpSpPr>
      <p:sp>
        <p:nvSpPr>
          <p:cNvPr id="75" name="Google Shape;75;p11"/>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7" name="Google Shape;77;p11"/>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8" name="Google Shape;78;p1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11"/>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1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81" name="Google Shape;81;p1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82" name="Google Shape;82;p11"/>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83" name="Google Shape;83;p11"/>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84" name="Shape 84"/>
        <p:cNvGrpSpPr/>
        <p:nvPr/>
      </p:nvGrpSpPr>
      <p:grpSpPr>
        <a:xfrm>
          <a:off x="0" y="0"/>
          <a:ext cx="0" cy="0"/>
          <a:chOff x="0" y="0"/>
          <a:chExt cx="0" cy="0"/>
        </a:xfrm>
      </p:grpSpPr>
      <p:sp>
        <p:nvSpPr>
          <p:cNvPr id="85" name="Google Shape;85;p12"/>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7" name="Google Shape;87;p1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88" name="Google Shape;88;p12"/>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12"/>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400"/>
              <a:buNone/>
              <a:defRPr b="1" sz="2400">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0" name="Google Shape;90;p1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91" name="Google Shape;91;p12"/>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92" name="Google Shape;92;p12"/>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Char char="•"/>
              <a:defRPr sz="1800">
                <a:solidFill>
                  <a:srgbClr val="FFFFFF"/>
                </a:solidFill>
              </a:defRPr>
            </a:lvl1pPr>
            <a:lvl2pPr indent="-330200" lvl="1" marL="914400" rtl="0">
              <a:lnSpc>
                <a:spcPct val="115000"/>
              </a:lnSpc>
              <a:spcBef>
                <a:spcPts val="0"/>
              </a:spcBef>
              <a:spcAft>
                <a:spcPts val="0"/>
              </a:spcAft>
              <a:buClr>
                <a:srgbClr val="FFFFFF"/>
              </a:buClr>
              <a:buSzPts val="1600"/>
              <a:buChar char="◦"/>
              <a:defRPr sz="1600">
                <a:solidFill>
                  <a:srgbClr val="FFFFFF"/>
                </a:solidFill>
              </a:defRPr>
            </a:lvl2pPr>
            <a:lvl3pPr indent="-317500" lvl="2" marL="1371600" rtl="0">
              <a:lnSpc>
                <a:spcPct val="115000"/>
              </a:lnSpc>
              <a:spcBef>
                <a:spcPts val="0"/>
              </a:spcBef>
              <a:spcAft>
                <a:spcPts val="0"/>
              </a:spcAft>
              <a:buClr>
                <a:srgbClr val="FFFFFF"/>
              </a:buClr>
              <a:buSzPts val="1400"/>
              <a:buChar char="•"/>
              <a:defRPr>
                <a:solidFill>
                  <a:srgbClr val="FFFFFF"/>
                </a:solidFill>
              </a:defRPr>
            </a:lvl3pPr>
            <a:lvl4pPr indent="-311150" lvl="3" marL="1828800" rtl="0">
              <a:lnSpc>
                <a:spcPct val="115000"/>
              </a:lnSpc>
              <a:spcBef>
                <a:spcPts val="0"/>
              </a:spcBef>
              <a:spcAft>
                <a:spcPts val="0"/>
              </a:spcAft>
              <a:buClr>
                <a:srgbClr val="FFFFFF"/>
              </a:buClr>
              <a:buSzPts val="1300"/>
              <a:buChar char="◦"/>
              <a:defRPr sz="1300">
                <a:solidFill>
                  <a:srgbClr val="FFFFFF"/>
                </a:solidFill>
              </a:defRPr>
            </a:lvl4pPr>
            <a:lvl5pPr indent="-304800" lvl="4" marL="2286000" rtl="0">
              <a:lnSpc>
                <a:spcPct val="115000"/>
              </a:lnSpc>
              <a:spcBef>
                <a:spcPts val="0"/>
              </a:spcBef>
              <a:spcAft>
                <a:spcPts val="0"/>
              </a:spcAft>
              <a:buClr>
                <a:srgbClr val="FFFFFF"/>
              </a:buClr>
              <a:buSzPts val="1200"/>
              <a:buChar char="•"/>
              <a:defRPr sz="1200">
                <a:solidFill>
                  <a:srgbClr val="FFFFFF"/>
                </a:solidFill>
              </a:defRPr>
            </a:lvl5pPr>
            <a:lvl6pPr indent="-298450" lvl="5" marL="2743200" rtl="0">
              <a:lnSpc>
                <a:spcPct val="115000"/>
              </a:lnSpc>
              <a:spcBef>
                <a:spcPts val="0"/>
              </a:spcBef>
              <a:spcAft>
                <a:spcPts val="0"/>
              </a:spcAft>
              <a:buClr>
                <a:srgbClr val="FFFFFF"/>
              </a:buClr>
              <a:buSzPts val="1100"/>
              <a:buChar char="◦"/>
              <a:defRPr sz="1100">
                <a:solidFill>
                  <a:srgbClr val="FFFFFF"/>
                </a:solidFill>
              </a:defRPr>
            </a:lvl6pPr>
            <a:lvl7pPr indent="-298450" lvl="6" marL="3200400" rtl="0">
              <a:lnSpc>
                <a:spcPct val="115000"/>
              </a:lnSpc>
              <a:spcBef>
                <a:spcPts val="0"/>
              </a:spcBef>
              <a:spcAft>
                <a:spcPts val="0"/>
              </a:spcAft>
              <a:buClr>
                <a:srgbClr val="FFFFFF"/>
              </a:buClr>
              <a:buSzPts val="1100"/>
              <a:buChar char="•"/>
              <a:defRPr sz="1100">
                <a:solidFill>
                  <a:srgbClr val="FFFFFF"/>
                </a:solidFill>
              </a:defRPr>
            </a:lvl7pPr>
            <a:lvl8pPr indent="-298450" lvl="7" marL="3657600" rtl="0">
              <a:lnSpc>
                <a:spcPct val="115000"/>
              </a:lnSpc>
              <a:spcBef>
                <a:spcPts val="0"/>
              </a:spcBef>
              <a:spcAft>
                <a:spcPts val="0"/>
              </a:spcAft>
              <a:buClr>
                <a:srgbClr val="FFFFFF"/>
              </a:buClr>
              <a:buSzPts val="1100"/>
              <a:buChar char="◦"/>
              <a:defRPr sz="1100">
                <a:solidFill>
                  <a:srgbClr val="FFFFFF"/>
                </a:solidFill>
              </a:defRPr>
            </a:lvl8pPr>
            <a:lvl9pPr indent="-298450" lvl="8" marL="4114800" rtl="0">
              <a:lnSpc>
                <a:spcPct val="115000"/>
              </a:lnSpc>
              <a:spcBef>
                <a:spcPts val="0"/>
              </a:spcBef>
              <a:spcAft>
                <a:spcPts val="0"/>
              </a:spcAft>
              <a:buClr>
                <a:srgbClr val="FFFFFF"/>
              </a:buClr>
              <a:buSzPts val="1100"/>
              <a:buChar char="•"/>
              <a:defRPr sz="1100">
                <a:solidFill>
                  <a:srgbClr val="FFFFFF"/>
                </a:solidFill>
              </a:defRPr>
            </a:lvl9pPr>
          </a:lstStyle>
          <a:p/>
        </p:txBody>
      </p:sp>
      <p:pic>
        <p:nvPicPr>
          <p:cNvPr id="93" name="Google Shape;93;p12"/>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94" name="Google Shape;94;p12"/>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95" name="Shape 95"/>
        <p:cNvGrpSpPr/>
        <p:nvPr/>
      </p:nvGrpSpPr>
      <p:grpSpPr>
        <a:xfrm>
          <a:off x="0" y="0"/>
          <a:ext cx="0" cy="0"/>
          <a:chOff x="0" y="0"/>
          <a:chExt cx="0" cy="0"/>
        </a:xfrm>
      </p:grpSpPr>
      <p:sp>
        <p:nvSpPr>
          <p:cNvPr id="96" name="Google Shape;96;p1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13"/>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9" name="Google Shape;99;p1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00" name="Google Shape;100;p13"/>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1" name="Google Shape;101;p13"/>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pic>
        <p:nvPicPr>
          <p:cNvPr id="102" name="Google Shape;102;p13"/>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03" name="Google Shape;103;p13"/>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5" name="Google Shape;105;p13"/>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6" name="Google Shape;106;p13"/>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08" name="Google Shape;108;p13"/>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109" name="Google Shape;109;p13"/>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111" name="Google Shape;111;p13"/>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12" name="Shape 112"/>
        <p:cNvGrpSpPr/>
        <p:nvPr/>
      </p:nvGrpSpPr>
      <p:grpSpPr>
        <a:xfrm>
          <a:off x="0" y="0"/>
          <a:ext cx="0" cy="0"/>
          <a:chOff x="0" y="0"/>
          <a:chExt cx="0" cy="0"/>
        </a:xfrm>
      </p:grpSpPr>
      <p:sp>
        <p:nvSpPr>
          <p:cNvPr id="113" name="Google Shape;113;p1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4" name="Google Shape;114;p14"/>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17" name="Google Shape;117;p14"/>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18" name="Google Shape;118;p14"/>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pic>
        <p:nvPicPr>
          <p:cNvPr id="119" name="Google Shape;119;p14"/>
          <p:cNvPicPr preferRelativeResize="0"/>
          <p:nvPr/>
        </p:nvPicPr>
        <p:blipFill>
          <a:blip r:embed="rId3">
            <a:alphaModFix/>
          </a:blip>
          <a:stretch>
            <a:fillRect/>
          </a:stretch>
        </p:blipFill>
        <p:spPr>
          <a:xfrm>
            <a:off x="8447450" y="4825113"/>
            <a:ext cx="548641" cy="205819"/>
          </a:xfrm>
          <a:prstGeom prst="rect">
            <a:avLst/>
          </a:prstGeom>
          <a:noFill/>
          <a:ln>
            <a:noFill/>
          </a:ln>
        </p:spPr>
      </p:pic>
      <p:sp>
        <p:nvSpPr>
          <p:cNvPr id="120" name="Google Shape;120;p14"/>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2" name="Google Shape;122;p14"/>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23" name="Google Shape;123;p14"/>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5" name="Google Shape;125;p14"/>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26" name="Google Shape;126;p14"/>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128" name="Google Shape;128;p14"/>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rtl="0">
              <a:lnSpc>
                <a:spcPct val="115000"/>
              </a:lnSpc>
              <a:spcBef>
                <a:spcPts val="0"/>
              </a:spcBef>
              <a:spcAft>
                <a:spcPts val="0"/>
              </a:spcAft>
              <a:buClr>
                <a:schemeClr val="lt1"/>
              </a:buClr>
              <a:buSzPts val="1400"/>
              <a:buChar char="•"/>
              <a:defRPr>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9" name="Shape 129"/>
        <p:cNvGrpSpPr/>
        <p:nvPr/>
      </p:nvGrpSpPr>
      <p:grpSpPr>
        <a:xfrm>
          <a:off x="0" y="0"/>
          <a:ext cx="0" cy="0"/>
          <a:chOff x="0" y="0"/>
          <a:chExt cx="0" cy="0"/>
        </a:xfrm>
      </p:grpSpPr>
      <p:sp>
        <p:nvSpPr>
          <p:cNvPr id="130" name="Google Shape;130;p1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2" name="Google Shape;132;p1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33" name="Google Shape;133;p1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4" name="Google Shape;134;p1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35" name="Google Shape;135;p1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36" name="Shape 136"/>
        <p:cNvGrpSpPr/>
        <p:nvPr/>
      </p:nvGrpSpPr>
      <p:grpSpPr>
        <a:xfrm>
          <a:off x="0" y="0"/>
          <a:ext cx="0" cy="0"/>
          <a:chOff x="0" y="0"/>
          <a:chExt cx="0" cy="0"/>
        </a:xfrm>
      </p:grpSpPr>
      <p:sp>
        <p:nvSpPr>
          <p:cNvPr id="137" name="Google Shape;137;p1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1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39" name="Google Shape;139;p16"/>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 name="Google Shape;140;p16"/>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1" name="Google Shape;141;p1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42" name="Shape 142"/>
        <p:cNvGrpSpPr/>
        <p:nvPr/>
      </p:nvGrpSpPr>
      <p:grpSpPr>
        <a:xfrm>
          <a:off x="0" y="0"/>
          <a:ext cx="0" cy="0"/>
          <a:chOff x="0" y="0"/>
          <a:chExt cx="0" cy="0"/>
        </a:xfrm>
      </p:grpSpPr>
      <p:sp>
        <p:nvSpPr>
          <p:cNvPr id="143" name="Google Shape;143;p1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1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6" name="Google Shape;146;p1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47" name="Google Shape;147;p1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48" name="Shape 148"/>
        <p:cNvGrpSpPr/>
        <p:nvPr/>
      </p:nvGrpSpPr>
      <p:grpSpPr>
        <a:xfrm>
          <a:off x="0" y="0"/>
          <a:ext cx="0" cy="0"/>
          <a:chOff x="0" y="0"/>
          <a:chExt cx="0" cy="0"/>
        </a:xfrm>
      </p:grpSpPr>
      <p:sp>
        <p:nvSpPr>
          <p:cNvPr id="149" name="Google Shape;149;p1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1" name="Google Shape;151;p1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52" name="Google Shape;152;p1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53" name="Shape 153"/>
        <p:cNvGrpSpPr/>
        <p:nvPr/>
      </p:nvGrpSpPr>
      <p:grpSpPr>
        <a:xfrm>
          <a:off x="0" y="0"/>
          <a:ext cx="0" cy="0"/>
          <a:chOff x="0" y="0"/>
          <a:chExt cx="0" cy="0"/>
        </a:xfrm>
      </p:grpSpPr>
      <p:sp>
        <p:nvSpPr>
          <p:cNvPr id="154" name="Google Shape;154;p1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19"/>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56" name="Google Shape;156;p19"/>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000"/>
              <a:buNone/>
              <a:defRPr sz="2000">
                <a:solidFill>
                  <a:srgbClr val="FFFFFF"/>
                </a:solidFill>
              </a:defRPr>
            </a:lvl1pPr>
            <a:lvl2pPr lvl="1">
              <a:spcBef>
                <a:spcPts val="0"/>
              </a:spcBef>
              <a:spcAft>
                <a:spcPts val="0"/>
              </a:spcAft>
              <a:buClr>
                <a:srgbClr val="FFFFFF"/>
              </a:buClr>
              <a:buSzPts val="2000"/>
              <a:buNone/>
              <a:defRPr sz="2000">
                <a:solidFill>
                  <a:srgbClr val="FFFFFF"/>
                </a:solidFill>
              </a:defRPr>
            </a:lvl2pPr>
            <a:lvl3pPr lvl="2">
              <a:spcBef>
                <a:spcPts val="0"/>
              </a:spcBef>
              <a:spcAft>
                <a:spcPts val="0"/>
              </a:spcAft>
              <a:buClr>
                <a:srgbClr val="FFFFFF"/>
              </a:buClr>
              <a:buSzPts val="2000"/>
              <a:buNone/>
              <a:defRPr sz="2000">
                <a:solidFill>
                  <a:srgbClr val="FFFFFF"/>
                </a:solidFill>
              </a:defRPr>
            </a:lvl3pPr>
            <a:lvl4pPr lvl="3">
              <a:spcBef>
                <a:spcPts val="0"/>
              </a:spcBef>
              <a:spcAft>
                <a:spcPts val="0"/>
              </a:spcAft>
              <a:buClr>
                <a:srgbClr val="FFFFFF"/>
              </a:buClr>
              <a:buSzPts val="2000"/>
              <a:buNone/>
              <a:defRPr sz="2000">
                <a:solidFill>
                  <a:srgbClr val="FFFFFF"/>
                </a:solidFill>
              </a:defRPr>
            </a:lvl4pPr>
            <a:lvl5pPr lvl="4">
              <a:spcBef>
                <a:spcPts val="0"/>
              </a:spcBef>
              <a:spcAft>
                <a:spcPts val="0"/>
              </a:spcAft>
              <a:buClr>
                <a:srgbClr val="FFFFFF"/>
              </a:buClr>
              <a:buSzPts val="2000"/>
              <a:buNone/>
              <a:defRPr sz="2000">
                <a:solidFill>
                  <a:srgbClr val="FFFFFF"/>
                </a:solidFill>
              </a:defRPr>
            </a:lvl5pPr>
            <a:lvl6pPr lvl="5">
              <a:spcBef>
                <a:spcPts val="0"/>
              </a:spcBef>
              <a:spcAft>
                <a:spcPts val="0"/>
              </a:spcAft>
              <a:buClr>
                <a:srgbClr val="FFFFFF"/>
              </a:buClr>
              <a:buSzPts val="2000"/>
              <a:buNone/>
              <a:defRPr sz="2000">
                <a:solidFill>
                  <a:srgbClr val="FFFFFF"/>
                </a:solidFill>
              </a:defRPr>
            </a:lvl6pPr>
            <a:lvl7pPr lvl="6">
              <a:spcBef>
                <a:spcPts val="0"/>
              </a:spcBef>
              <a:spcAft>
                <a:spcPts val="0"/>
              </a:spcAft>
              <a:buClr>
                <a:srgbClr val="FFFFFF"/>
              </a:buClr>
              <a:buSzPts val="2000"/>
              <a:buNone/>
              <a:defRPr sz="2000">
                <a:solidFill>
                  <a:srgbClr val="FFFFFF"/>
                </a:solidFill>
              </a:defRPr>
            </a:lvl7pPr>
            <a:lvl8pPr lvl="7">
              <a:spcBef>
                <a:spcPts val="0"/>
              </a:spcBef>
              <a:spcAft>
                <a:spcPts val="0"/>
              </a:spcAft>
              <a:buClr>
                <a:srgbClr val="FFFFFF"/>
              </a:buClr>
              <a:buSzPts val="2000"/>
              <a:buNone/>
              <a:defRPr sz="2000">
                <a:solidFill>
                  <a:srgbClr val="FFFFFF"/>
                </a:solidFill>
              </a:defRPr>
            </a:lvl8pPr>
            <a:lvl9pPr lvl="8">
              <a:spcBef>
                <a:spcPts val="0"/>
              </a:spcBef>
              <a:spcAft>
                <a:spcPts val="0"/>
              </a:spcAft>
              <a:buClr>
                <a:srgbClr val="FFFFFF"/>
              </a:buClr>
              <a:buSzPts val="2000"/>
              <a:buNone/>
              <a:defRPr sz="2000">
                <a:solidFill>
                  <a:srgbClr val="FFFFFF"/>
                </a:solidFill>
              </a:defRPr>
            </a:lvl9pPr>
          </a:lstStyle>
          <a:p/>
        </p:txBody>
      </p:sp>
      <p:sp>
        <p:nvSpPr>
          <p:cNvPr id="157" name="Google Shape;157;p1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sp>
        <p:nvSpPr>
          <p:cNvPr id="158" name="Google Shape;158;p19"/>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400"/>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9" name="Google Shape;159;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60" name="Shape 160"/>
        <p:cNvGrpSpPr/>
        <p:nvPr/>
      </p:nvGrpSpPr>
      <p:grpSpPr>
        <a:xfrm>
          <a:off x="0" y="0"/>
          <a:ext cx="0" cy="0"/>
          <a:chOff x="0" y="0"/>
          <a:chExt cx="0" cy="0"/>
        </a:xfrm>
      </p:grpSpPr>
      <p:sp>
        <p:nvSpPr>
          <p:cNvPr id="161" name="Google Shape;161;p2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2" name="Google Shape;162;p20"/>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63" name="Google Shape;163;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64" name="Google Shape;164;p20"/>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018BFF"/>
              </a:buClr>
              <a:buSzPts val="3600"/>
              <a:buNone/>
              <a:defRPr b="1" sz="3600">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p:txBody>
      </p:sp>
      <p:sp>
        <p:nvSpPr>
          <p:cNvPr id="165" name="Google Shape;165;p20"/>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5" name="Shape 15"/>
        <p:cNvGrpSpPr/>
        <p:nvPr/>
      </p:nvGrpSpPr>
      <p:grpSpPr>
        <a:xfrm>
          <a:off x="0" y="0"/>
          <a:ext cx="0" cy="0"/>
          <a:chOff x="0" y="0"/>
          <a:chExt cx="0" cy="0"/>
        </a:xfrm>
      </p:grpSpPr>
      <p:sp>
        <p:nvSpPr>
          <p:cNvPr id="16" name="Google Shape;16;p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 name="Google Shape;18;p3"/>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pic>
        <p:nvPicPr>
          <p:cNvPr id="19" name="Google Shape;19;p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pic>
        <p:nvPicPr>
          <p:cNvPr id="20" name="Google Shape;20;p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2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168" name="Google Shape;168;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p:spTree>
      <p:nvGrpSpPr>
        <p:cNvPr id="169" name="Shape 169"/>
        <p:cNvGrpSpPr/>
        <p:nvPr/>
      </p:nvGrpSpPr>
      <p:grpSpPr>
        <a:xfrm>
          <a:off x="0" y="0"/>
          <a:ext cx="0" cy="0"/>
          <a:chOff x="0" y="0"/>
          <a:chExt cx="0" cy="0"/>
        </a:xfrm>
      </p:grpSpPr>
      <p:sp>
        <p:nvSpPr>
          <p:cNvPr id="170" name="Google Shape;170;p2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2" name="Google Shape;172;p22"/>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73" name="Google Shape;173;p22"/>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6000"/>
              <a:buNone/>
              <a:defRPr b="1" sz="6000">
                <a:solidFill>
                  <a:schemeClr val="dk2"/>
                </a:solidFill>
              </a:defRPr>
            </a:lvl1pPr>
            <a:lvl2pPr lvl="1">
              <a:spcBef>
                <a:spcPts val="0"/>
              </a:spcBef>
              <a:spcAft>
                <a:spcPts val="0"/>
              </a:spcAft>
              <a:buClr>
                <a:schemeClr val="dk2"/>
              </a:buClr>
              <a:buSzPts val="6400"/>
              <a:buNone/>
              <a:defRPr b="1" sz="6400">
                <a:solidFill>
                  <a:schemeClr val="dk2"/>
                </a:solidFill>
              </a:defRPr>
            </a:lvl2pPr>
            <a:lvl3pPr lvl="2">
              <a:spcBef>
                <a:spcPts val="0"/>
              </a:spcBef>
              <a:spcAft>
                <a:spcPts val="0"/>
              </a:spcAft>
              <a:buClr>
                <a:schemeClr val="dk2"/>
              </a:buClr>
              <a:buSzPts val="6400"/>
              <a:buNone/>
              <a:defRPr b="1" sz="6400">
                <a:solidFill>
                  <a:schemeClr val="dk2"/>
                </a:solidFill>
              </a:defRPr>
            </a:lvl3pPr>
            <a:lvl4pPr lvl="3">
              <a:spcBef>
                <a:spcPts val="0"/>
              </a:spcBef>
              <a:spcAft>
                <a:spcPts val="0"/>
              </a:spcAft>
              <a:buClr>
                <a:schemeClr val="dk2"/>
              </a:buClr>
              <a:buSzPts val="6400"/>
              <a:buNone/>
              <a:defRPr b="1" sz="6400">
                <a:solidFill>
                  <a:schemeClr val="dk2"/>
                </a:solidFill>
              </a:defRPr>
            </a:lvl4pPr>
            <a:lvl5pPr lvl="4">
              <a:spcBef>
                <a:spcPts val="0"/>
              </a:spcBef>
              <a:spcAft>
                <a:spcPts val="0"/>
              </a:spcAft>
              <a:buClr>
                <a:schemeClr val="dk2"/>
              </a:buClr>
              <a:buSzPts val="6400"/>
              <a:buNone/>
              <a:defRPr b="1" sz="6400">
                <a:solidFill>
                  <a:schemeClr val="dk2"/>
                </a:solidFill>
              </a:defRPr>
            </a:lvl5pPr>
            <a:lvl6pPr lvl="5">
              <a:spcBef>
                <a:spcPts val="0"/>
              </a:spcBef>
              <a:spcAft>
                <a:spcPts val="0"/>
              </a:spcAft>
              <a:buClr>
                <a:schemeClr val="dk2"/>
              </a:buClr>
              <a:buSzPts val="6400"/>
              <a:buNone/>
              <a:defRPr b="1" sz="6400">
                <a:solidFill>
                  <a:schemeClr val="dk2"/>
                </a:solidFill>
              </a:defRPr>
            </a:lvl6pPr>
            <a:lvl7pPr lvl="6">
              <a:spcBef>
                <a:spcPts val="0"/>
              </a:spcBef>
              <a:spcAft>
                <a:spcPts val="0"/>
              </a:spcAft>
              <a:buClr>
                <a:schemeClr val="dk2"/>
              </a:buClr>
              <a:buSzPts val="6400"/>
              <a:buNone/>
              <a:defRPr b="1" sz="6400">
                <a:solidFill>
                  <a:schemeClr val="dk2"/>
                </a:solidFill>
              </a:defRPr>
            </a:lvl7pPr>
            <a:lvl8pPr lvl="7">
              <a:spcBef>
                <a:spcPts val="0"/>
              </a:spcBef>
              <a:spcAft>
                <a:spcPts val="0"/>
              </a:spcAft>
              <a:buClr>
                <a:schemeClr val="dk2"/>
              </a:buClr>
              <a:buSzPts val="6400"/>
              <a:buNone/>
              <a:defRPr b="1" sz="6400">
                <a:solidFill>
                  <a:schemeClr val="dk2"/>
                </a:solidFill>
              </a:defRPr>
            </a:lvl8pPr>
            <a:lvl9pPr lvl="8">
              <a:spcBef>
                <a:spcPts val="0"/>
              </a:spcBef>
              <a:spcAft>
                <a:spcPts val="0"/>
              </a:spcAft>
              <a:buClr>
                <a:schemeClr val="dk2"/>
              </a:buClr>
              <a:buSzPts val="6400"/>
              <a:buNone/>
              <a:defRPr b="1" sz="6400">
                <a:solidFill>
                  <a:schemeClr val="dk2"/>
                </a:solidFill>
              </a:defRPr>
            </a:lvl9pPr>
          </a:lstStyle>
          <a:p/>
        </p:txBody>
      </p:sp>
      <p:sp>
        <p:nvSpPr>
          <p:cNvPr id="174" name="Google Shape;174;p22"/>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2"/>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6" name="Google Shape;176;p22"/>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7" name="Google Shape;177;p22"/>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22"/>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79" name="Google Shape;179;p22"/>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80" name="Google Shape;180;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81" name="Shape 181"/>
        <p:cNvGrpSpPr/>
        <p:nvPr/>
      </p:nvGrpSpPr>
      <p:grpSpPr>
        <a:xfrm>
          <a:off x="0" y="0"/>
          <a:ext cx="0" cy="0"/>
          <a:chOff x="0" y="0"/>
          <a:chExt cx="0" cy="0"/>
        </a:xfrm>
      </p:grpSpPr>
      <p:sp>
        <p:nvSpPr>
          <p:cNvPr id="182" name="Google Shape;182;p2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3" name="Google Shape;183;p23"/>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184" name="Google Shape;184;p23"/>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5" name="Google Shape;185;p23"/>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23"/>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7" name="Google Shape;187;p23"/>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88" name="Google Shape;188;p23"/>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3"/>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6000"/>
              <a:buNone/>
              <a:defRPr b="1" sz="6000">
                <a:solidFill>
                  <a:schemeClr val="dk2"/>
                </a:solidFill>
              </a:defRPr>
            </a:lvl1pPr>
            <a:lvl2pPr lvl="1" rtl="0">
              <a:spcBef>
                <a:spcPts val="0"/>
              </a:spcBef>
              <a:spcAft>
                <a:spcPts val="0"/>
              </a:spcAft>
              <a:buClr>
                <a:schemeClr val="dk2"/>
              </a:buClr>
              <a:buSzPts val="6400"/>
              <a:buNone/>
              <a:defRPr b="1" sz="6400">
                <a:solidFill>
                  <a:schemeClr val="dk2"/>
                </a:solidFill>
              </a:defRPr>
            </a:lvl2pPr>
            <a:lvl3pPr lvl="2" rtl="0">
              <a:spcBef>
                <a:spcPts val="0"/>
              </a:spcBef>
              <a:spcAft>
                <a:spcPts val="0"/>
              </a:spcAft>
              <a:buClr>
                <a:schemeClr val="dk2"/>
              </a:buClr>
              <a:buSzPts val="6400"/>
              <a:buNone/>
              <a:defRPr b="1" sz="6400">
                <a:solidFill>
                  <a:schemeClr val="dk2"/>
                </a:solidFill>
              </a:defRPr>
            </a:lvl3pPr>
            <a:lvl4pPr lvl="3" rtl="0">
              <a:spcBef>
                <a:spcPts val="0"/>
              </a:spcBef>
              <a:spcAft>
                <a:spcPts val="0"/>
              </a:spcAft>
              <a:buClr>
                <a:schemeClr val="dk2"/>
              </a:buClr>
              <a:buSzPts val="6400"/>
              <a:buNone/>
              <a:defRPr b="1" sz="6400">
                <a:solidFill>
                  <a:schemeClr val="dk2"/>
                </a:solidFill>
              </a:defRPr>
            </a:lvl4pPr>
            <a:lvl5pPr lvl="4" rtl="0">
              <a:spcBef>
                <a:spcPts val="0"/>
              </a:spcBef>
              <a:spcAft>
                <a:spcPts val="0"/>
              </a:spcAft>
              <a:buClr>
                <a:schemeClr val="dk2"/>
              </a:buClr>
              <a:buSzPts val="6400"/>
              <a:buNone/>
              <a:defRPr b="1" sz="6400">
                <a:solidFill>
                  <a:schemeClr val="dk2"/>
                </a:solidFill>
              </a:defRPr>
            </a:lvl5pPr>
            <a:lvl6pPr lvl="5" rtl="0">
              <a:spcBef>
                <a:spcPts val="0"/>
              </a:spcBef>
              <a:spcAft>
                <a:spcPts val="0"/>
              </a:spcAft>
              <a:buClr>
                <a:schemeClr val="dk2"/>
              </a:buClr>
              <a:buSzPts val="6400"/>
              <a:buNone/>
              <a:defRPr b="1" sz="6400">
                <a:solidFill>
                  <a:schemeClr val="dk2"/>
                </a:solidFill>
              </a:defRPr>
            </a:lvl6pPr>
            <a:lvl7pPr lvl="6" rtl="0">
              <a:spcBef>
                <a:spcPts val="0"/>
              </a:spcBef>
              <a:spcAft>
                <a:spcPts val="0"/>
              </a:spcAft>
              <a:buClr>
                <a:schemeClr val="dk2"/>
              </a:buClr>
              <a:buSzPts val="6400"/>
              <a:buNone/>
              <a:defRPr b="1" sz="6400">
                <a:solidFill>
                  <a:schemeClr val="dk2"/>
                </a:solidFill>
              </a:defRPr>
            </a:lvl7pPr>
            <a:lvl8pPr lvl="7" rtl="0">
              <a:spcBef>
                <a:spcPts val="0"/>
              </a:spcBef>
              <a:spcAft>
                <a:spcPts val="0"/>
              </a:spcAft>
              <a:buClr>
                <a:schemeClr val="dk2"/>
              </a:buClr>
              <a:buSzPts val="6400"/>
              <a:buNone/>
              <a:defRPr b="1" sz="6400">
                <a:solidFill>
                  <a:schemeClr val="dk2"/>
                </a:solidFill>
              </a:defRPr>
            </a:lvl8pPr>
            <a:lvl9pPr lvl="8" rtl="0">
              <a:spcBef>
                <a:spcPts val="0"/>
              </a:spcBef>
              <a:spcAft>
                <a:spcPts val="0"/>
              </a:spcAft>
              <a:buClr>
                <a:schemeClr val="dk2"/>
              </a:buClr>
              <a:buSzPts val="6400"/>
              <a:buNone/>
              <a:defRPr b="1" sz="6400">
                <a:solidFill>
                  <a:schemeClr val="dk2"/>
                </a:solidFill>
              </a:defRPr>
            </a:lvl9pPr>
          </a:lstStyle>
          <a:p/>
        </p:txBody>
      </p:sp>
      <p:sp>
        <p:nvSpPr>
          <p:cNvPr id="190" name="Google Shape;190;p23"/>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91" name="Google Shape;191;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23" name="Google Shape;23;p4"/>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24" name="Google Shape;24;p4"/>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5" name="Google Shape;25;p4"/>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sz="1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26" name="Google Shape;26;p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endParaRPr>
          </a:p>
        </p:txBody>
      </p:sp>
      <p:pic>
        <p:nvPicPr>
          <p:cNvPr id="27" name="Google Shape;27;p4"/>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8" name="Shape 28"/>
        <p:cNvGrpSpPr/>
        <p:nvPr/>
      </p:nvGrpSpPr>
      <p:grpSpPr>
        <a:xfrm>
          <a:off x="0" y="0"/>
          <a:ext cx="0" cy="0"/>
          <a:chOff x="0" y="0"/>
          <a:chExt cx="0" cy="0"/>
        </a:xfrm>
      </p:grpSpPr>
      <p:sp>
        <p:nvSpPr>
          <p:cNvPr id="29" name="Google Shape;29;p5"/>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31" name="Google Shape;31;p5"/>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2" name="Google Shape;32;p5"/>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3" name="Google Shape;33;p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rPr>
              <a:t>© </a:t>
            </a:r>
            <a:r>
              <a:rPr lang="en" sz="700">
                <a:solidFill>
                  <a:schemeClr val="lt1"/>
                </a:solidFill>
              </a:rPr>
              <a:t>2022 Neo4j, Inc. All rights reserved.</a:t>
            </a:r>
            <a:endParaRPr sz="700">
              <a:solidFill>
                <a:schemeClr val="lt1"/>
              </a:solidFill>
              <a:latin typeface="Nunito Sans"/>
              <a:ea typeface="Nunito Sans"/>
              <a:cs typeface="Nunito Sans"/>
              <a:sym typeface="Nunito Sans"/>
            </a:endParaRPr>
          </a:p>
        </p:txBody>
      </p:sp>
      <p:sp>
        <p:nvSpPr>
          <p:cNvPr id="34" name="Google Shape;34;p5"/>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35" name="Google Shape;35;p5"/>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pic>
        <p:nvPicPr>
          <p:cNvPr id="36" name="Google Shape;36;p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39" name="Google Shape;39;p6"/>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2" name="Google Shape;42;p6"/>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43" name="Google Shape;43;p6"/>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rtl="0">
              <a:lnSpc>
                <a:spcPct val="100000"/>
              </a:lnSpc>
              <a:spcBef>
                <a:spcPts val="0"/>
              </a:spcBef>
              <a:spcAft>
                <a:spcPts val="0"/>
              </a:spcAft>
              <a:buClr>
                <a:srgbClr val="FFFFFF"/>
              </a:buClr>
              <a:buSzPts val="1800"/>
              <a:buChar char="•"/>
              <a:defRPr sz="1800">
                <a:solidFill>
                  <a:srgbClr val="FFFFFF"/>
                </a:solidFill>
              </a:defRPr>
            </a:lvl1pPr>
            <a:lvl2pPr indent="-330200" lvl="1" marL="914400" rtl="0">
              <a:lnSpc>
                <a:spcPct val="100000"/>
              </a:lnSpc>
              <a:spcBef>
                <a:spcPts val="0"/>
              </a:spcBef>
              <a:spcAft>
                <a:spcPts val="0"/>
              </a:spcAft>
              <a:buClr>
                <a:srgbClr val="FFFFFF"/>
              </a:buClr>
              <a:buSzPts val="1600"/>
              <a:buChar char="◦"/>
              <a:defRPr sz="1600">
                <a:solidFill>
                  <a:srgbClr val="FFFFFF"/>
                </a:solidFill>
              </a:defRPr>
            </a:lvl2pPr>
            <a:lvl3pPr indent="-317500" lvl="2" marL="1371600" rtl="0">
              <a:lnSpc>
                <a:spcPct val="100000"/>
              </a:lnSpc>
              <a:spcBef>
                <a:spcPts val="0"/>
              </a:spcBef>
              <a:spcAft>
                <a:spcPts val="0"/>
              </a:spcAft>
              <a:buClr>
                <a:srgbClr val="FFFFFF"/>
              </a:buClr>
              <a:buSzPts val="1400"/>
              <a:buChar char="•"/>
              <a:defRPr>
                <a:solidFill>
                  <a:srgbClr val="FFFFFF"/>
                </a:solidFill>
              </a:defRPr>
            </a:lvl3pPr>
            <a:lvl4pPr indent="-311150" lvl="3" marL="1828800" rtl="0">
              <a:lnSpc>
                <a:spcPct val="100000"/>
              </a:lnSpc>
              <a:spcBef>
                <a:spcPts val="0"/>
              </a:spcBef>
              <a:spcAft>
                <a:spcPts val="0"/>
              </a:spcAft>
              <a:buClr>
                <a:srgbClr val="FFFFFF"/>
              </a:buClr>
              <a:buSzPts val="1300"/>
              <a:buChar char="◦"/>
              <a:defRPr sz="1300">
                <a:solidFill>
                  <a:srgbClr val="FFFFFF"/>
                </a:solidFill>
              </a:defRPr>
            </a:lvl4pPr>
            <a:lvl5pPr indent="-304800" lvl="4" marL="2286000" rtl="0">
              <a:lnSpc>
                <a:spcPct val="100000"/>
              </a:lnSpc>
              <a:spcBef>
                <a:spcPts val="0"/>
              </a:spcBef>
              <a:spcAft>
                <a:spcPts val="0"/>
              </a:spcAft>
              <a:buClr>
                <a:srgbClr val="FFFFFF"/>
              </a:buClr>
              <a:buSzPts val="1200"/>
              <a:buChar char="•"/>
              <a:defRPr sz="1200">
                <a:solidFill>
                  <a:srgbClr val="FFFFFF"/>
                </a:solidFill>
              </a:defRPr>
            </a:lvl5pPr>
            <a:lvl6pPr indent="-298450" lvl="5" marL="2743200" rtl="0">
              <a:lnSpc>
                <a:spcPct val="100000"/>
              </a:lnSpc>
              <a:spcBef>
                <a:spcPts val="0"/>
              </a:spcBef>
              <a:spcAft>
                <a:spcPts val="0"/>
              </a:spcAft>
              <a:buClr>
                <a:srgbClr val="FFFFFF"/>
              </a:buClr>
              <a:buSzPts val="1100"/>
              <a:buChar char="◦"/>
              <a:defRPr sz="1100">
                <a:solidFill>
                  <a:srgbClr val="FFFFFF"/>
                </a:solidFill>
              </a:defRPr>
            </a:lvl6pPr>
            <a:lvl7pPr indent="-298450" lvl="6" marL="3200400" rtl="0">
              <a:lnSpc>
                <a:spcPct val="100000"/>
              </a:lnSpc>
              <a:spcBef>
                <a:spcPts val="0"/>
              </a:spcBef>
              <a:spcAft>
                <a:spcPts val="0"/>
              </a:spcAft>
              <a:buClr>
                <a:srgbClr val="FFFFFF"/>
              </a:buClr>
              <a:buSzPts val="1100"/>
              <a:buChar char="•"/>
              <a:defRPr sz="1100">
                <a:solidFill>
                  <a:srgbClr val="FFFFFF"/>
                </a:solidFill>
              </a:defRPr>
            </a:lvl7pPr>
            <a:lvl8pPr indent="-298450" lvl="7" marL="3657600" rtl="0">
              <a:lnSpc>
                <a:spcPct val="100000"/>
              </a:lnSpc>
              <a:spcBef>
                <a:spcPts val="0"/>
              </a:spcBef>
              <a:spcAft>
                <a:spcPts val="0"/>
              </a:spcAft>
              <a:buClr>
                <a:srgbClr val="FFFFFF"/>
              </a:buClr>
              <a:buSzPts val="1100"/>
              <a:buChar char="◦"/>
              <a:defRPr sz="1100">
                <a:solidFill>
                  <a:srgbClr val="FFFFFF"/>
                </a:solidFill>
              </a:defRPr>
            </a:lvl8pPr>
            <a:lvl9pPr indent="-298450" lvl="8" marL="4114800" rtl="0">
              <a:lnSpc>
                <a:spcPct val="100000"/>
              </a:lnSpc>
              <a:spcBef>
                <a:spcPts val="0"/>
              </a:spcBef>
              <a:spcAft>
                <a:spcPts val="0"/>
              </a:spcAft>
              <a:buClr>
                <a:srgbClr val="FFFFFF"/>
              </a:buClr>
              <a:buSzPts val="1100"/>
              <a:buChar char="•"/>
              <a:defRPr sz="1100">
                <a:solidFill>
                  <a:srgbClr val="FFFFFF"/>
                </a:solidFill>
              </a:defRPr>
            </a:lvl9pPr>
          </a:lstStyle>
          <a:p/>
        </p:txBody>
      </p:sp>
      <p:sp>
        <p:nvSpPr>
          <p:cNvPr id="44" name="Google Shape;44;p6"/>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FFFFFF"/>
              </a:buClr>
              <a:buSzPts val="6200"/>
              <a:buNone/>
              <a:defRPr b="1" sz="6200">
                <a:solidFill>
                  <a:srgbClr val="FFFFFF"/>
                </a:solidFill>
              </a:defRPr>
            </a:lvl1pPr>
            <a:lvl2pPr lvl="1">
              <a:spcBef>
                <a:spcPts val="0"/>
              </a:spcBef>
              <a:spcAft>
                <a:spcPts val="0"/>
              </a:spcAft>
              <a:buClr>
                <a:srgbClr val="FFFFFF"/>
              </a:buClr>
              <a:buSzPts val="6200"/>
              <a:buNone/>
              <a:defRPr b="1" sz="6200">
                <a:solidFill>
                  <a:srgbClr val="FFFFFF"/>
                </a:solidFill>
              </a:defRPr>
            </a:lvl2pPr>
            <a:lvl3pPr lvl="2">
              <a:spcBef>
                <a:spcPts val="0"/>
              </a:spcBef>
              <a:spcAft>
                <a:spcPts val="0"/>
              </a:spcAft>
              <a:buClr>
                <a:srgbClr val="FFFFFF"/>
              </a:buClr>
              <a:buSzPts val="6200"/>
              <a:buNone/>
              <a:defRPr b="1" sz="6200">
                <a:solidFill>
                  <a:srgbClr val="FFFFFF"/>
                </a:solidFill>
              </a:defRPr>
            </a:lvl3pPr>
            <a:lvl4pPr lvl="3">
              <a:spcBef>
                <a:spcPts val="0"/>
              </a:spcBef>
              <a:spcAft>
                <a:spcPts val="0"/>
              </a:spcAft>
              <a:buClr>
                <a:srgbClr val="FFFFFF"/>
              </a:buClr>
              <a:buSzPts val="6200"/>
              <a:buNone/>
              <a:defRPr b="1" sz="6200">
                <a:solidFill>
                  <a:srgbClr val="FFFFFF"/>
                </a:solidFill>
              </a:defRPr>
            </a:lvl4pPr>
            <a:lvl5pPr lvl="4">
              <a:spcBef>
                <a:spcPts val="0"/>
              </a:spcBef>
              <a:spcAft>
                <a:spcPts val="0"/>
              </a:spcAft>
              <a:buClr>
                <a:srgbClr val="FFFFFF"/>
              </a:buClr>
              <a:buSzPts val="6200"/>
              <a:buNone/>
              <a:defRPr b="1" sz="6200">
                <a:solidFill>
                  <a:srgbClr val="FFFFFF"/>
                </a:solidFill>
              </a:defRPr>
            </a:lvl5pPr>
            <a:lvl6pPr lvl="5">
              <a:spcBef>
                <a:spcPts val="0"/>
              </a:spcBef>
              <a:spcAft>
                <a:spcPts val="0"/>
              </a:spcAft>
              <a:buClr>
                <a:srgbClr val="FFFFFF"/>
              </a:buClr>
              <a:buSzPts val="6200"/>
              <a:buNone/>
              <a:defRPr b="1" sz="6200">
                <a:solidFill>
                  <a:srgbClr val="FFFFFF"/>
                </a:solidFill>
              </a:defRPr>
            </a:lvl6pPr>
            <a:lvl7pPr lvl="6">
              <a:spcBef>
                <a:spcPts val="0"/>
              </a:spcBef>
              <a:spcAft>
                <a:spcPts val="0"/>
              </a:spcAft>
              <a:buClr>
                <a:srgbClr val="FFFFFF"/>
              </a:buClr>
              <a:buSzPts val="6200"/>
              <a:buNone/>
              <a:defRPr b="1" sz="6200">
                <a:solidFill>
                  <a:srgbClr val="FFFFFF"/>
                </a:solidFill>
              </a:defRPr>
            </a:lvl7pPr>
            <a:lvl8pPr lvl="7">
              <a:spcBef>
                <a:spcPts val="0"/>
              </a:spcBef>
              <a:spcAft>
                <a:spcPts val="0"/>
              </a:spcAft>
              <a:buClr>
                <a:srgbClr val="FFFFFF"/>
              </a:buClr>
              <a:buSzPts val="6200"/>
              <a:buNone/>
              <a:defRPr b="1" sz="6200">
                <a:solidFill>
                  <a:srgbClr val="FFFFFF"/>
                </a:solidFill>
              </a:defRPr>
            </a:lvl8pPr>
            <a:lvl9pPr lvl="8">
              <a:spcBef>
                <a:spcPts val="0"/>
              </a:spcBef>
              <a:spcAft>
                <a:spcPts val="0"/>
              </a:spcAft>
              <a:buClr>
                <a:srgbClr val="FFFFFF"/>
              </a:buClr>
              <a:buSzPts val="6200"/>
              <a:buNone/>
              <a:defRPr b="1" sz="6200">
                <a:solidFill>
                  <a:srgbClr val="FFFFFF"/>
                </a:solidFill>
              </a:defRPr>
            </a:lvl9pPr>
          </a:lstStyle>
          <a:p/>
        </p:txBody>
      </p:sp>
      <p:pic>
        <p:nvPicPr>
          <p:cNvPr id="45" name="Google Shape;45;p6"/>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6" name="Shape 46"/>
        <p:cNvGrpSpPr/>
        <p:nvPr/>
      </p:nvGrpSpPr>
      <p:grpSpPr>
        <a:xfrm>
          <a:off x="0" y="0"/>
          <a:ext cx="0" cy="0"/>
          <a:chOff x="0" y="0"/>
          <a:chExt cx="0" cy="0"/>
        </a:xfrm>
      </p:grpSpPr>
      <p:sp>
        <p:nvSpPr>
          <p:cNvPr id="47" name="Google Shape;47;p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49" name="Google Shape;49;p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0" name="Google Shape;50;p7"/>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1" name="Google Shape;51;p7"/>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52" name="Google Shape;52;p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5" name="Shape 55"/>
        <p:cNvGrpSpPr/>
        <p:nvPr/>
      </p:nvGrpSpPr>
      <p:grpSpPr>
        <a:xfrm>
          <a:off x="0" y="0"/>
          <a:ext cx="0" cy="0"/>
          <a:chOff x="0" y="0"/>
          <a:chExt cx="0" cy="0"/>
        </a:xfrm>
      </p:grpSpPr>
      <p:sp>
        <p:nvSpPr>
          <p:cNvPr id="56" name="Google Shape;56;p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8"/>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Roboto Mono Medium"/>
              <a:ea typeface="Roboto Mono Medium"/>
              <a:cs typeface="Roboto Mono Medium"/>
              <a:sym typeface="Roboto Mono Medium"/>
            </a:endParaRPr>
          </a:p>
        </p:txBody>
      </p:sp>
      <p:sp>
        <p:nvSpPr>
          <p:cNvPr id="58" name="Google Shape;58;p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 name="Google Shape;59;p8"/>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60" name="Google Shape;60;p8"/>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sz="1800"/>
            </a:lvl1pPr>
            <a:lvl2pPr indent="-330200" lvl="1" marL="914400" rtl="0">
              <a:lnSpc>
                <a:spcPct val="115000"/>
              </a:lnSpc>
              <a:spcBef>
                <a:spcPts val="0"/>
              </a:spcBef>
              <a:spcAft>
                <a:spcPts val="0"/>
              </a:spcAft>
              <a:buSzPts val="1600"/>
              <a:buChar char="◦"/>
              <a:defRPr sz="1600"/>
            </a:lvl2pPr>
            <a:lvl3pPr indent="-317500" lvl="2" marL="1371600" rtl="0">
              <a:lnSpc>
                <a:spcPct val="115000"/>
              </a:lnSpc>
              <a:spcBef>
                <a:spcPts val="0"/>
              </a:spcBef>
              <a:spcAft>
                <a:spcPts val="0"/>
              </a:spcAft>
              <a:buSzPts val="1400"/>
              <a:buChar char="•"/>
              <a:defRPr/>
            </a:lvl3pPr>
            <a:lvl4pPr indent="-311150" lvl="3" marL="1828800" rtl="0">
              <a:lnSpc>
                <a:spcPct val="115000"/>
              </a:lnSpc>
              <a:spcBef>
                <a:spcPts val="0"/>
              </a:spcBef>
              <a:spcAft>
                <a:spcPts val="0"/>
              </a:spcAft>
              <a:buSzPts val="1300"/>
              <a:buChar char="◦"/>
              <a:defRPr sz="1300"/>
            </a:lvl4pPr>
            <a:lvl5pPr indent="-304800" lvl="4" marL="2286000" rtl="0">
              <a:lnSpc>
                <a:spcPct val="115000"/>
              </a:lnSpc>
              <a:spcBef>
                <a:spcPts val="0"/>
              </a:spcBef>
              <a:spcAft>
                <a:spcPts val="0"/>
              </a:spcAft>
              <a:buSzPts val="1200"/>
              <a:buChar char="•"/>
              <a:defRPr sz="1200"/>
            </a:lvl5pPr>
            <a:lvl6pPr indent="-298450" lvl="5" marL="2743200" rtl="0">
              <a:lnSpc>
                <a:spcPct val="115000"/>
              </a:lnSpc>
              <a:spcBef>
                <a:spcPts val="0"/>
              </a:spcBef>
              <a:spcAft>
                <a:spcPts val="0"/>
              </a:spcAft>
              <a:buSzPts val="1100"/>
              <a:buChar char="◦"/>
              <a:defRPr sz="1100"/>
            </a:lvl6pPr>
            <a:lvl7pPr indent="-298450" lvl="6" marL="3200400" rtl="0">
              <a:lnSpc>
                <a:spcPct val="115000"/>
              </a:lnSpc>
              <a:spcBef>
                <a:spcPts val="0"/>
              </a:spcBef>
              <a:spcAft>
                <a:spcPts val="0"/>
              </a:spcAft>
              <a:buSzPts val="1100"/>
              <a:buChar char="•"/>
              <a:defRPr sz="1100"/>
            </a:lvl7pPr>
            <a:lvl8pPr indent="-298450" lvl="7" marL="3657600" rtl="0">
              <a:lnSpc>
                <a:spcPct val="115000"/>
              </a:lnSpc>
              <a:spcBef>
                <a:spcPts val="0"/>
              </a:spcBef>
              <a:spcAft>
                <a:spcPts val="0"/>
              </a:spcAft>
              <a:buSzPts val="1100"/>
              <a:buChar char="◦"/>
              <a:defRPr sz="1100"/>
            </a:lvl8pPr>
            <a:lvl9pPr indent="-298450" lvl="8" marL="4114800" rtl="0">
              <a:lnSpc>
                <a:spcPct val="115000"/>
              </a:lnSpc>
              <a:spcBef>
                <a:spcPts val="0"/>
              </a:spcBef>
              <a:spcAft>
                <a:spcPts val="0"/>
              </a:spcAft>
              <a:buSzPts val="1100"/>
              <a:buChar char="•"/>
              <a:defRPr sz="1100"/>
            </a:lvl9pPr>
          </a:lstStyle>
          <a:p/>
        </p:txBody>
      </p:sp>
      <p:sp>
        <p:nvSpPr>
          <p:cNvPr id="61" name="Google Shape;61;p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8"/>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NE_COLUMN_TEXT">
    <p:spTree>
      <p:nvGrpSpPr>
        <p:cNvPr id="63" name="Shape 63"/>
        <p:cNvGrpSpPr/>
        <p:nvPr/>
      </p:nvGrpSpPr>
      <p:grpSpPr>
        <a:xfrm>
          <a:off x="0" y="0"/>
          <a:ext cx="0" cy="0"/>
          <a:chOff x="0" y="0"/>
          <a:chExt cx="0" cy="0"/>
        </a:xfrm>
      </p:grpSpPr>
      <p:sp>
        <p:nvSpPr>
          <p:cNvPr id="64" name="Google Shape;64;p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9"/>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67" name="Google Shape;67;p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68" name="Google Shape;68;p9"/>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9" name="Shape 69"/>
        <p:cNvGrpSpPr/>
        <p:nvPr/>
      </p:nvGrpSpPr>
      <p:grpSpPr>
        <a:xfrm>
          <a:off x="0" y="0"/>
          <a:ext cx="0" cy="0"/>
          <a:chOff x="0" y="0"/>
          <a:chExt cx="0" cy="0"/>
        </a:xfrm>
      </p:grpSpPr>
      <p:sp>
        <p:nvSpPr>
          <p:cNvPr id="70" name="Google Shape;70;p1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pic>
        <p:nvPicPr>
          <p:cNvPr id="71" name="Google Shape;71;p10"/>
          <p:cNvPicPr preferRelativeResize="0"/>
          <p:nvPr/>
        </p:nvPicPr>
        <p:blipFill rotWithShape="1">
          <a:blip r:embed="rId2">
            <a:alphaModFix/>
          </a:blip>
          <a:srcRect b="0" l="0" r="41741" t="56174"/>
          <a:stretch/>
        </p:blipFill>
        <p:spPr>
          <a:xfrm>
            <a:off x="6915975" y="-77175"/>
            <a:ext cx="2334126" cy="1296375"/>
          </a:xfrm>
          <a:prstGeom prst="rect">
            <a:avLst/>
          </a:prstGeom>
          <a:noFill/>
          <a:ln>
            <a:noFill/>
          </a:ln>
        </p:spPr>
      </p:pic>
      <p:sp>
        <p:nvSpPr>
          <p:cNvPr id="72" name="Google Shape;72;p1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pic>
        <p:nvPicPr>
          <p:cNvPr id="73" name="Google Shape;73;p10"/>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999999"/>
                </a:solidFill>
              </a:rPr>
              <a:t>© </a:t>
            </a:r>
            <a:r>
              <a:rPr lang="en" sz="700">
                <a:solidFill>
                  <a:srgbClr val="999999"/>
                </a:solidFill>
              </a:rPr>
              <a:t>2022 Neo4j, Inc. All rights reserved.</a:t>
            </a:r>
            <a:endParaRPr sz="7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mailto:nathan.smith@neo4j.com"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197" name="Google Shape;197;p24"/>
          <p:cNvSpPr txBox="1"/>
          <p:nvPr>
            <p:ph type="title"/>
          </p:nvPr>
        </p:nvSpPr>
        <p:spPr>
          <a:xfrm>
            <a:off x="682650" y="1100050"/>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Graph-powered Machine Learning for Movie Predictions</a:t>
            </a:r>
            <a:endParaRPr/>
          </a:p>
        </p:txBody>
      </p:sp>
      <p:sp>
        <p:nvSpPr>
          <p:cNvPr id="198" name="Google Shape;198;p24"/>
          <p:cNvSpPr txBox="1"/>
          <p:nvPr>
            <p:ph idx="1" type="subTitle"/>
          </p:nvPr>
        </p:nvSpPr>
        <p:spPr>
          <a:xfrm>
            <a:off x="664700" y="3134825"/>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Nathan Smith</a:t>
            </a:r>
            <a:r>
              <a:rPr lang="en"/>
              <a:t> </a:t>
            </a:r>
            <a:endParaRPr/>
          </a:p>
          <a:p>
            <a:pPr indent="0" lvl="0" marL="0" rtl="0" algn="l">
              <a:spcBef>
                <a:spcPts val="0"/>
              </a:spcBef>
              <a:spcAft>
                <a:spcPts val="0"/>
              </a:spcAft>
              <a:buNone/>
            </a:pPr>
            <a:r>
              <a:rPr lang="en"/>
              <a:t>Kansas City Graph Databases Meetup</a:t>
            </a:r>
            <a:endParaRPr/>
          </a:p>
          <a:p>
            <a:pPr indent="0" lvl="0" marL="0" rtl="0" algn="l">
              <a:spcBef>
                <a:spcPts val="0"/>
              </a:spcBef>
              <a:spcAft>
                <a:spcPts val="0"/>
              </a:spcAft>
              <a:buNone/>
            </a:pPr>
            <a:r>
              <a:rPr lang="en"/>
              <a:t>December 6, 2022</a:t>
            </a:r>
            <a:endParaRPr/>
          </a:p>
        </p:txBody>
      </p:sp>
      <p:pic>
        <p:nvPicPr>
          <p:cNvPr id="199" name="Google Shape;199;p24"/>
          <p:cNvPicPr preferRelativeResize="0"/>
          <p:nvPr/>
        </p:nvPicPr>
        <p:blipFill>
          <a:blip r:embed="rId3">
            <a:alphaModFix/>
          </a:blip>
          <a:stretch>
            <a:fillRect/>
          </a:stretch>
        </p:blipFill>
        <p:spPr>
          <a:xfrm>
            <a:off x="5570125" y="2596500"/>
            <a:ext cx="2202650" cy="220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74" name="Google Shape;274;p3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Cast and crew aren’t a good fit for one-hot encoding</a:t>
            </a:r>
            <a:endParaRPr/>
          </a:p>
        </p:txBody>
      </p:sp>
      <p:sp>
        <p:nvSpPr>
          <p:cNvPr id="275" name="Google Shape;275;p33"/>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76" name="Google Shape;276;p33"/>
          <p:cNvPicPr preferRelativeResize="0"/>
          <p:nvPr/>
        </p:nvPicPr>
        <p:blipFill>
          <a:blip r:embed="rId3">
            <a:alphaModFix/>
          </a:blip>
          <a:stretch>
            <a:fillRect/>
          </a:stretch>
        </p:blipFill>
        <p:spPr>
          <a:xfrm>
            <a:off x="1354628" y="941525"/>
            <a:ext cx="6693758" cy="389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82" name="Google Shape;282;p3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experience of the star with top billing</a:t>
            </a:r>
            <a:endParaRPr/>
          </a:p>
        </p:txBody>
      </p:sp>
      <p:sp>
        <p:nvSpPr>
          <p:cNvPr id="283" name="Google Shape;283;p34"/>
          <p:cNvSpPr txBox="1"/>
          <p:nvPr>
            <p:ph idx="2" type="body"/>
          </p:nvPr>
        </p:nvSpPr>
        <p:spPr>
          <a:xfrm>
            <a:off x="883225" y="3601150"/>
            <a:ext cx="7330800" cy="118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many films had Carrie Fisher appeared in before Star Wars: Rise of Skywalker? </a:t>
            </a:r>
            <a:endParaRPr/>
          </a:p>
        </p:txBody>
      </p:sp>
      <p:sp>
        <p:nvSpPr>
          <p:cNvPr id="284" name="Google Shape;284;p34"/>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85" name="Google Shape;285;p34"/>
          <p:cNvPicPr preferRelativeResize="0"/>
          <p:nvPr/>
        </p:nvPicPr>
        <p:blipFill>
          <a:blip r:embed="rId3">
            <a:alphaModFix/>
          </a:blip>
          <a:stretch>
            <a:fillRect/>
          </a:stretch>
        </p:blipFill>
        <p:spPr>
          <a:xfrm>
            <a:off x="678050" y="1068424"/>
            <a:ext cx="7629949" cy="234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91" name="Google Shape;291;p3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final dataframe</a:t>
            </a:r>
            <a:endParaRPr/>
          </a:p>
        </p:txBody>
      </p:sp>
      <p:sp>
        <p:nvSpPr>
          <p:cNvPr id="292" name="Google Shape;292;p35"/>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93" name="Google Shape;293;p35"/>
          <p:cNvGraphicFramePr/>
          <p:nvPr/>
        </p:nvGraphicFramePr>
        <p:xfrm>
          <a:off x="678050" y="1201475"/>
          <a:ext cx="3000000" cy="3000000"/>
        </p:xfrm>
        <a:graphic>
          <a:graphicData uri="http://schemas.openxmlformats.org/drawingml/2006/table">
            <a:tbl>
              <a:tblPr>
                <a:noFill/>
                <a:tableStyleId>{B36FA73B-B3D2-480F-A671-BA9E3E8C9D90}</a:tableStyleId>
              </a:tblPr>
              <a:tblGrid>
                <a:gridCol w="878675"/>
                <a:gridCol w="940075"/>
                <a:gridCol w="863350"/>
                <a:gridCol w="832600"/>
                <a:gridCol w="878675"/>
                <a:gridCol w="878675"/>
                <a:gridCol w="878675"/>
                <a:gridCol w="878675"/>
                <a:gridCol w="878675"/>
              </a:tblGrid>
              <a:tr h="601675">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Budget</a:t>
                      </a:r>
                      <a:endParaRPr sz="1000"/>
                    </a:p>
                  </a:txBody>
                  <a:tcPr marT="91425" marB="91425" marR="91425" marL="91425"/>
                </a:tc>
                <a:tc>
                  <a:txBody>
                    <a:bodyPr/>
                    <a:lstStyle/>
                    <a:p>
                      <a:pPr indent="0" lvl="0" marL="0" rtl="0" algn="l">
                        <a:spcBef>
                          <a:spcPts val="0"/>
                        </a:spcBef>
                        <a:spcAft>
                          <a:spcPts val="0"/>
                        </a:spcAft>
                        <a:buNone/>
                      </a:pPr>
                      <a:r>
                        <a:rPr lang="en" sz="1000"/>
                        <a:t>Star Experience</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rPr lang="en" sz="1000"/>
                        <a:t>Animation</a:t>
                      </a:r>
                      <a:endParaRPr sz="1000"/>
                    </a:p>
                  </a:txBody>
                  <a:tcPr marT="91425" marB="91425" marR="91425" marL="91425"/>
                </a:tc>
                <a:tc>
                  <a:txBody>
                    <a:bodyPr/>
                    <a:lstStyle/>
                    <a:p>
                      <a:pPr indent="0" lvl="0" marL="0" rtl="0" algn="l">
                        <a:spcBef>
                          <a:spcPts val="0"/>
                        </a:spcBef>
                        <a:spcAft>
                          <a:spcPts val="0"/>
                        </a:spcAft>
                        <a:buNone/>
                      </a:pPr>
                      <a:r>
                        <a:rPr lang="en" sz="1000"/>
                        <a:t>Comedy</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Profitable</a:t>
                      </a:r>
                      <a:endParaRPr sz="1000"/>
                    </a:p>
                  </a:txBody>
                  <a:tcPr marT="91425" marB="91425" marR="91425" marL="91425"/>
                </a:tc>
              </a:tr>
              <a:tr h="10972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250,000,000</a:t>
                      </a:r>
                      <a:endParaRPr sz="1000"/>
                    </a:p>
                  </a:txBody>
                  <a:tcPr marT="91425" marB="91425" marR="91425" marL="91425"/>
                </a:tc>
                <a:tc>
                  <a:txBody>
                    <a:bodyPr/>
                    <a:lstStyle/>
                    <a:p>
                      <a:pPr indent="0" lvl="0" marL="0" rtl="0" algn="l">
                        <a:spcBef>
                          <a:spcPts val="0"/>
                        </a:spcBef>
                        <a:spcAft>
                          <a:spcPts val="0"/>
                        </a:spcAft>
                        <a:buNone/>
                      </a:pPr>
                      <a:r>
                        <a:rPr lang="en" sz="1000"/>
                        <a:t>79</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1</a:t>
                      </a:r>
                      <a:endParaRPr sz="1000"/>
                    </a:p>
                  </a:txBody>
                  <a:tcPr marT="91425" marB="91425" marR="91425" marL="91425"/>
                </a:tc>
              </a:tr>
            </a:tbl>
          </a:graphicData>
        </a:graphic>
      </p:graphicFrame>
      <p:sp>
        <p:nvSpPr>
          <p:cNvPr id="294" name="Google Shape;294;p35"/>
          <p:cNvSpPr txBox="1"/>
          <p:nvPr/>
        </p:nvSpPr>
        <p:spPr>
          <a:xfrm>
            <a:off x="7097150" y="1591875"/>
            <a:ext cx="5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00" name="Google Shape;300;p3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Split data</a:t>
            </a:r>
            <a:endParaRPr/>
          </a:p>
        </p:txBody>
      </p:sp>
      <p:sp>
        <p:nvSpPr>
          <p:cNvPr id="301" name="Google Shape;301;p36"/>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films released between 1980 and 2016 as context for the “star experience” feature</a:t>
            </a:r>
            <a:endParaRPr/>
          </a:p>
          <a:p>
            <a:pPr indent="-342900" lvl="0" marL="457200" rtl="0" algn="l">
              <a:spcBef>
                <a:spcPts val="0"/>
              </a:spcBef>
              <a:spcAft>
                <a:spcPts val="0"/>
              </a:spcAft>
              <a:buSzPts val="1800"/>
              <a:buChar char="•"/>
            </a:pPr>
            <a:r>
              <a:rPr lang="en"/>
              <a:t>Use films released in 2016-2017 as training data</a:t>
            </a:r>
            <a:endParaRPr/>
          </a:p>
          <a:p>
            <a:pPr indent="-342900" lvl="0" marL="457200" rtl="0" algn="l">
              <a:spcBef>
                <a:spcPts val="0"/>
              </a:spcBef>
              <a:spcAft>
                <a:spcPts val="0"/>
              </a:spcAft>
              <a:buSzPts val="1800"/>
              <a:buChar char="•"/>
            </a:pPr>
            <a:r>
              <a:rPr lang="en"/>
              <a:t>Use films released in 2018 as validation data for tuning hyperparameters</a:t>
            </a:r>
            <a:endParaRPr/>
          </a:p>
          <a:p>
            <a:pPr indent="-342900" lvl="0" marL="457200" rtl="0" algn="l">
              <a:spcBef>
                <a:spcPts val="0"/>
              </a:spcBef>
              <a:spcAft>
                <a:spcPts val="0"/>
              </a:spcAft>
              <a:buSzPts val="1800"/>
              <a:buChar char="•"/>
            </a:pPr>
            <a:r>
              <a:rPr lang="en"/>
              <a:t>Use films released in 2019 as test data</a:t>
            </a:r>
            <a:endParaRPr/>
          </a:p>
          <a:p>
            <a:pPr indent="-342900" lvl="0" marL="457200" rtl="0" algn="l">
              <a:spcBef>
                <a:spcPts val="0"/>
              </a:spcBef>
              <a:spcAft>
                <a:spcPts val="0"/>
              </a:spcAft>
              <a:buSzPts val="1800"/>
              <a:buChar char="•"/>
            </a:pPr>
            <a:r>
              <a:rPr lang="en"/>
              <a:t>Deliberately avoided 2020 data because of COVID disruptions to the movie industry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 results</a:t>
            </a:r>
            <a:endParaRPr/>
          </a:p>
        </p:txBody>
      </p:sp>
      <p:sp>
        <p:nvSpPr>
          <p:cNvPr id="307" name="Google Shape;307;p3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Used LightGBM (Light Gradient Boosting Machine) library for model</a:t>
            </a:r>
            <a:endParaRPr/>
          </a:p>
          <a:p>
            <a:pPr indent="-342900" lvl="0" marL="457200" rtl="0" algn="l">
              <a:spcBef>
                <a:spcPts val="0"/>
              </a:spcBef>
              <a:spcAft>
                <a:spcPts val="0"/>
              </a:spcAft>
              <a:buSzPts val="1800"/>
              <a:buChar char="●"/>
            </a:pPr>
            <a:r>
              <a:rPr lang="en"/>
              <a:t>Used Optuna library to tune LightGBM hyperparameters</a:t>
            </a:r>
            <a:endParaRPr/>
          </a:p>
          <a:p>
            <a:pPr indent="-342900" lvl="0" marL="457200" rtl="0" algn="l">
              <a:spcBef>
                <a:spcPts val="0"/>
              </a:spcBef>
              <a:spcAft>
                <a:spcPts val="0"/>
              </a:spcAft>
              <a:buSzPts val="1800"/>
              <a:buChar char="●"/>
            </a:pPr>
            <a:r>
              <a:rPr lang="en"/>
              <a:t>Results:</a:t>
            </a:r>
            <a:endParaRPr/>
          </a:p>
          <a:p>
            <a:pPr indent="-330200" lvl="1" marL="914400" rtl="0" algn="l">
              <a:spcBef>
                <a:spcPts val="0"/>
              </a:spcBef>
              <a:spcAft>
                <a:spcPts val="0"/>
              </a:spcAft>
              <a:buSzPts val="1600"/>
              <a:buChar char="○"/>
            </a:pPr>
            <a:r>
              <a:rPr lang="en"/>
              <a:t>Test F1: 0.70</a:t>
            </a:r>
            <a:endParaRPr/>
          </a:p>
          <a:p>
            <a:pPr indent="-330200" lvl="1" marL="914400" rtl="0" algn="l">
              <a:spcBef>
                <a:spcPts val="0"/>
              </a:spcBef>
              <a:spcAft>
                <a:spcPts val="0"/>
              </a:spcAft>
              <a:buSzPts val="1600"/>
              <a:buChar char="○"/>
            </a:pPr>
            <a:r>
              <a:rPr lang="en"/>
              <a:t>Test AUC: 0.65</a:t>
            </a:r>
            <a:endParaRPr/>
          </a:p>
          <a:p>
            <a:pPr indent="-330200" lvl="1" marL="914400" rtl="0" algn="l">
              <a:spcBef>
                <a:spcPts val="0"/>
              </a:spcBef>
              <a:spcAft>
                <a:spcPts val="0"/>
              </a:spcAft>
              <a:buSzPts val="1600"/>
              <a:buChar char="○"/>
            </a:pPr>
            <a:r>
              <a:rPr lang="en"/>
              <a:t>Test confusion matrix:</a:t>
            </a:r>
            <a:endParaRPr/>
          </a:p>
        </p:txBody>
      </p:sp>
      <p:graphicFrame>
        <p:nvGraphicFramePr>
          <p:cNvPr id="308" name="Google Shape;308;p37"/>
          <p:cNvGraphicFramePr/>
          <p:nvPr/>
        </p:nvGraphicFramePr>
        <p:xfrm>
          <a:off x="1708800" y="3047325"/>
          <a:ext cx="3000000" cy="3000000"/>
        </p:xfrm>
        <a:graphic>
          <a:graphicData uri="http://schemas.openxmlformats.org/drawingml/2006/table">
            <a:tbl>
              <a:tblPr>
                <a:noFill/>
                <a:tableStyleId>{B36FA73B-B3D2-480F-A671-BA9E3E8C9D90}</a:tableStyleId>
              </a:tblPr>
              <a:tblGrid>
                <a:gridCol w="1874125"/>
                <a:gridCol w="1874125"/>
                <a:gridCol w="18741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Predicted unprofitable</a:t>
                      </a:r>
                      <a:endParaRPr/>
                    </a:p>
                  </a:txBody>
                  <a:tcPr marT="91425" marB="91425" marR="91425" marL="91425"/>
                </a:tc>
                <a:tc>
                  <a:txBody>
                    <a:bodyPr/>
                    <a:lstStyle/>
                    <a:p>
                      <a:pPr indent="0" lvl="0" marL="0" rtl="0" algn="l">
                        <a:spcBef>
                          <a:spcPts val="0"/>
                        </a:spcBef>
                        <a:spcAft>
                          <a:spcPts val="0"/>
                        </a:spcAft>
                        <a:buNone/>
                      </a:pPr>
                      <a:r>
                        <a:rPr lang="en"/>
                        <a:t>Predicted profitable</a:t>
                      </a:r>
                      <a:endParaRPr/>
                    </a:p>
                  </a:txBody>
                  <a:tcPr marT="91425" marB="91425" marR="91425" marL="91425"/>
                </a:tc>
              </a:tr>
              <a:tr h="381000">
                <a:tc>
                  <a:txBody>
                    <a:bodyPr/>
                    <a:lstStyle/>
                    <a:p>
                      <a:pPr indent="0" lvl="0" marL="0" rtl="0" algn="l">
                        <a:spcBef>
                          <a:spcPts val="0"/>
                        </a:spcBef>
                        <a:spcAft>
                          <a:spcPts val="0"/>
                        </a:spcAft>
                        <a:buNone/>
                      </a:pPr>
                      <a:r>
                        <a:rPr lang="en"/>
                        <a:t>True unprofitable</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r>
              <a:tr h="381000">
                <a:tc>
                  <a:txBody>
                    <a:bodyPr/>
                    <a:lstStyle/>
                    <a:p>
                      <a:pPr indent="0" lvl="0" marL="0" rtl="0" algn="l">
                        <a:spcBef>
                          <a:spcPts val="0"/>
                        </a:spcBef>
                        <a:spcAft>
                          <a:spcPts val="0"/>
                        </a:spcAft>
                        <a:buNone/>
                      </a:pPr>
                      <a:r>
                        <a:rPr lang="en"/>
                        <a:t>True profitable</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importances</a:t>
            </a:r>
            <a:endParaRPr/>
          </a:p>
        </p:txBody>
      </p:sp>
      <p:pic>
        <p:nvPicPr>
          <p:cNvPr id="314" name="Google Shape;314;p38"/>
          <p:cNvPicPr preferRelativeResize="0"/>
          <p:nvPr/>
        </p:nvPicPr>
        <p:blipFill>
          <a:blip r:embed="rId3">
            <a:alphaModFix/>
          </a:blip>
          <a:stretch>
            <a:fillRect/>
          </a:stretch>
        </p:blipFill>
        <p:spPr>
          <a:xfrm>
            <a:off x="678050" y="941525"/>
            <a:ext cx="3969650" cy="3883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 look at the Python code</a:t>
            </a:r>
            <a:endParaRPr/>
          </a:p>
        </p:txBody>
      </p:sp>
      <p:sp>
        <p:nvSpPr>
          <p:cNvPr id="320" name="Google Shape;320;p3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21" name="Google Shape;321;p39"/>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27" name="Google Shape;327;p4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do </a:t>
            </a:r>
            <a:r>
              <a:rPr lang="en"/>
              <a:t>something</a:t>
            </a:r>
            <a:r>
              <a:rPr lang="en"/>
              <a:t> more with the cast and crew?</a:t>
            </a:r>
            <a:endParaRPr/>
          </a:p>
        </p:txBody>
      </p:sp>
      <p:pic>
        <p:nvPicPr>
          <p:cNvPr id="328" name="Google Shape;328;p40"/>
          <p:cNvPicPr preferRelativeResize="0"/>
          <p:nvPr/>
        </p:nvPicPr>
        <p:blipFill>
          <a:blip r:embed="rId3">
            <a:alphaModFix/>
          </a:blip>
          <a:stretch>
            <a:fillRect/>
          </a:stretch>
        </p:blipFill>
        <p:spPr>
          <a:xfrm>
            <a:off x="1269203" y="941525"/>
            <a:ext cx="6693758" cy="389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Fast RP to represent the cast as a vector</a:t>
            </a:r>
            <a:endParaRPr/>
          </a:p>
        </p:txBody>
      </p:sp>
      <p:graphicFrame>
        <p:nvGraphicFramePr>
          <p:cNvPr id="334" name="Google Shape;334;p41"/>
          <p:cNvGraphicFramePr/>
          <p:nvPr/>
        </p:nvGraphicFramePr>
        <p:xfrm>
          <a:off x="678050" y="1277550"/>
          <a:ext cx="3000000" cy="3000000"/>
        </p:xfrm>
        <a:graphic>
          <a:graphicData uri="http://schemas.openxmlformats.org/drawingml/2006/table">
            <a:tbl>
              <a:tblPr>
                <a:noFill/>
                <a:tableStyleId>{B36FA73B-B3D2-480F-A671-BA9E3E8C9D90}</a:tableStyleId>
              </a:tblPr>
              <a:tblGrid>
                <a:gridCol w="1673875"/>
                <a:gridCol w="5565125"/>
              </a:tblGrid>
              <a:tr h="381000">
                <a:tc>
                  <a:txBody>
                    <a:bodyPr/>
                    <a:lstStyle/>
                    <a:p>
                      <a:pPr indent="0" lvl="0" marL="0" rtl="0" algn="l">
                        <a:spcBef>
                          <a:spcPts val="0"/>
                        </a:spcBef>
                        <a:spcAft>
                          <a:spcPts val="0"/>
                        </a:spcAft>
                        <a:buNone/>
                      </a:pPr>
                      <a:r>
                        <a:rPr lang="en"/>
                        <a:t>Movie</a:t>
                      </a:r>
                      <a:endParaRPr/>
                    </a:p>
                  </a:txBody>
                  <a:tcPr marT="91425" marB="91425" marR="91425" marL="91425"/>
                </a:tc>
                <a:tc>
                  <a:txBody>
                    <a:bodyPr/>
                    <a:lstStyle/>
                    <a:p>
                      <a:pPr indent="0" lvl="0" marL="0" rtl="0" algn="l">
                        <a:spcBef>
                          <a:spcPts val="0"/>
                        </a:spcBef>
                        <a:spcAft>
                          <a:spcPts val="0"/>
                        </a:spcAft>
                        <a:buNone/>
                      </a:pPr>
                      <a:r>
                        <a:rPr lang="en"/>
                        <a:t>Embedding</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t>Star Wars: The Rise of Skywalker</a:t>
                      </a:r>
                      <a:endParaRPr/>
                    </a:p>
                  </a:txBody>
                  <a:tcPr marT="91425" marB="91425" marR="91425" marL="91425"/>
                </a:tc>
                <a:tc>
                  <a:txBody>
                    <a:bodyPr/>
                    <a:lstStyle/>
                    <a:p>
                      <a:pPr indent="0" lvl="0" marL="0" rtl="0" algn="l">
                        <a:spcBef>
                          <a:spcPts val="0"/>
                        </a:spcBef>
                        <a:spcAft>
                          <a:spcPts val="0"/>
                        </a:spcAft>
                        <a:buNone/>
                      </a:pPr>
                      <a:r>
                        <a:rPr lang="en"/>
                        <a:t>[0.0318, 0.4215, -0.2183, 0.7352, … 0.9389]</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FastRP work?</a:t>
            </a:r>
            <a:endParaRPr/>
          </a:p>
        </p:txBody>
      </p:sp>
      <p:sp>
        <p:nvSpPr>
          <p:cNvPr id="340" name="Google Shape;340;p4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1" name="Google Shape;341;p42"/>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FastRP stands for </a:t>
            </a:r>
            <a:br>
              <a:rPr lang="en">
                <a:solidFill>
                  <a:schemeClr val="dk1"/>
                </a:solidFill>
              </a:rPr>
            </a:br>
            <a:r>
              <a:rPr b="1" lang="en">
                <a:solidFill>
                  <a:schemeClr val="dk1"/>
                </a:solidFill>
              </a:rPr>
              <a:t>F</a:t>
            </a:r>
            <a:r>
              <a:rPr lang="en">
                <a:solidFill>
                  <a:schemeClr val="dk1"/>
                </a:solidFill>
              </a:rPr>
              <a:t>ast </a:t>
            </a:r>
            <a:r>
              <a:rPr b="1" lang="en">
                <a:solidFill>
                  <a:schemeClr val="dk1"/>
                </a:solidFill>
              </a:rPr>
              <a:t>R</a:t>
            </a:r>
            <a:r>
              <a:rPr lang="en">
                <a:solidFill>
                  <a:schemeClr val="dk1"/>
                </a:solidFill>
              </a:rPr>
              <a:t>andom </a:t>
            </a:r>
            <a:r>
              <a:rPr b="1" lang="en">
                <a:solidFill>
                  <a:schemeClr val="dk1"/>
                </a:solidFill>
              </a:rPr>
              <a:t>P</a:t>
            </a:r>
            <a:r>
              <a:rPr lang="en">
                <a:solidFill>
                  <a:schemeClr val="dk1"/>
                </a:solidFill>
              </a:rPr>
              <a:t>rojection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Choose an embedding dimension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Assign each node a random position in the vector space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Think of the initial projection like a signature for the node that gets broadcast across the graph</a:t>
            </a:r>
            <a:endParaRPr>
              <a:solidFill>
                <a:schemeClr val="dk1"/>
              </a:solidFill>
            </a:endParaRPr>
          </a:p>
        </p:txBody>
      </p:sp>
      <p:sp>
        <p:nvSpPr>
          <p:cNvPr id="342" name="Google Shape;342;p42"/>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3" name="Google Shape;343;p42"/>
          <p:cNvSpPr txBox="1"/>
          <p:nvPr/>
        </p:nvSpPr>
        <p:spPr>
          <a:xfrm>
            <a:off x="5433575" y="1556500"/>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Rise of Skywalker</a:t>
            </a:r>
            <a:endParaRPr sz="1000"/>
          </a:p>
        </p:txBody>
      </p:sp>
      <p:sp>
        <p:nvSpPr>
          <p:cNvPr id="344" name="Google Shape;344;p42"/>
          <p:cNvSpPr txBox="1"/>
          <p:nvPr/>
        </p:nvSpPr>
        <p:spPr>
          <a:xfrm>
            <a:off x="7241525" y="1107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Carrie Fisher</a:t>
            </a:r>
            <a:endParaRPr sz="1000"/>
          </a:p>
        </p:txBody>
      </p:sp>
      <p:sp>
        <p:nvSpPr>
          <p:cNvPr id="345" name="Google Shape;345;p42"/>
          <p:cNvSpPr txBox="1"/>
          <p:nvPr/>
        </p:nvSpPr>
        <p:spPr>
          <a:xfrm>
            <a:off x="5695925" y="2858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Daisy Ridley</a:t>
            </a:r>
            <a:endParaRPr sz="1000"/>
          </a:p>
        </p:txBody>
      </p:sp>
      <p:sp>
        <p:nvSpPr>
          <p:cNvPr id="346" name="Google Shape;346;p42"/>
          <p:cNvSpPr txBox="1"/>
          <p:nvPr/>
        </p:nvSpPr>
        <p:spPr>
          <a:xfrm>
            <a:off x="7241525" y="2367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Mark Hamill</a:t>
            </a:r>
            <a:endParaRPr sz="1000"/>
          </a:p>
        </p:txBody>
      </p:sp>
      <p:sp>
        <p:nvSpPr>
          <p:cNvPr id="347" name="Google Shape;347;p42"/>
          <p:cNvSpPr txBox="1"/>
          <p:nvPr/>
        </p:nvSpPr>
        <p:spPr>
          <a:xfrm>
            <a:off x="6972650" y="4056125"/>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Return of the Jedi</a:t>
            </a:r>
            <a:endParaRPr sz="1000"/>
          </a:p>
        </p:txBody>
      </p:sp>
      <p:sp>
        <p:nvSpPr>
          <p:cNvPr id="348" name="Google Shape;348;p42"/>
          <p:cNvSpPr txBox="1"/>
          <p:nvPr/>
        </p:nvSpPr>
        <p:spPr>
          <a:xfrm>
            <a:off x="7096175" y="2101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Adam Driver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05" name="Google Shape;205;p2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Nice to meet you</a:t>
            </a:r>
            <a:endParaRPr/>
          </a:p>
        </p:txBody>
      </p:sp>
      <p:sp>
        <p:nvSpPr>
          <p:cNvPr id="206" name="Google Shape;206;p25"/>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b="1" lang="en" sz="2400">
                <a:solidFill>
                  <a:schemeClr val="dk1"/>
                </a:solidFill>
              </a:rPr>
              <a:t>Senior Data Scientist for Neo4j Professional Services since 2021</a:t>
            </a:r>
            <a:endParaRPr b="1" sz="2400">
              <a:solidFill>
                <a:schemeClr val="dk1"/>
              </a:solidFill>
            </a:endParaRPr>
          </a:p>
          <a:p>
            <a:pPr indent="-381000" lvl="0" marL="457200" rtl="0" algn="l">
              <a:spcBef>
                <a:spcPts val="0"/>
              </a:spcBef>
              <a:spcAft>
                <a:spcPts val="0"/>
              </a:spcAft>
              <a:buClr>
                <a:schemeClr val="dk1"/>
              </a:buClr>
              <a:buSzPts val="2400"/>
              <a:buChar char="•"/>
            </a:pPr>
            <a:r>
              <a:rPr b="1" lang="en" sz="2400">
                <a:solidFill>
                  <a:schemeClr val="dk1"/>
                </a:solidFill>
              </a:rPr>
              <a:t>Data scientist for six years, data professional for fifteen</a:t>
            </a:r>
            <a:endParaRPr b="1" sz="2400">
              <a:solidFill>
                <a:schemeClr val="dk1"/>
              </a:solidFill>
            </a:endParaRPr>
          </a:p>
          <a:p>
            <a:pPr indent="-381000" lvl="0" marL="457200" rtl="0" algn="l">
              <a:spcBef>
                <a:spcPts val="0"/>
              </a:spcBef>
              <a:spcAft>
                <a:spcPts val="0"/>
              </a:spcAft>
              <a:buClr>
                <a:schemeClr val="dk1"/>
              </a:buClr>
              <a:buSzPts val="2400"/>
              <a:buChar char="•"/>
            </a:pPr>
            <a:r>
              <a:rPr b="1" lang="en" sz="2400">
                <a:solidFill>
                  <a:schemeClr val="dk1"/>
                </a:solidFill>
              </a:rPr>
              <a:t>Doctor of Musical Arts in piano from UMKC</a:t>
            </a:r>
            <a:endParaRPr b="1" sz="2400">
              <a:solidFill>
                <a:schemeClr val="dk1"/>
              </a:solidFill>
            </a:endParaRPr>
          </a:p>
          <a:p>
            <a:pPr indent="-381000" lvl="0" marL="457200" rtl="0" algn="l">
              <a:spcBef>
                <a:spcPts val="0"/>
              </a:spcBef>
              <a:spcAft>
                <a:spcPts val="0"/>
              </a:spcAft>
              <a:buClr>
                <a:schemeClr val="dk1"/>
              </a:buClr>
              <a:buSzPts val="2400"/>
              <a:buChar char="•"/>
            </a:pPr>
            <a:r>
              <a:rPr b="1" lang="en" sz="2400">
                <a:solidFill>
                  <a:schemeClr val="dk1"/>
                </a:solidFill>
              </a:rPr>
              <a:t>Was never very good at basketball</a:t>
            </a:r>
            <a:endParaRPr b="1"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nvSpPr>
        <p:spPr>
          <a:xfrm>
            <a:off x="6760400" y="2024900"/>
            <a:ext cx="2143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solidFill>
                  <a:schemeClr val="dk1"/>
                </a:solidFill>
              </a:rPr>
              <a:t>The Rise of Skywalker 1</a:t>
            </a:r>
            <a:endParaRPr sz="1000">
              <a:solidFill>
                <a:schemeClr val="dk1"/>
              </a:solidFill>
            </a:endParaRPr>
          </a:p>
        </p:txBody>
      </p:sp>
      <p:sp>
        <p:nvSpPr>
          <p:cNvPr id="354" name="Google Shape;354;p43"/>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55" name="Google Shape;355;p4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new vector representation of each node</a:t>
            </a:r>
            <a:endParaRPr/>
          </a:p>
        </p:txBody>
      </p:sp>
      <p:sp>
        <p:nvSpPr>
          <p:cNvPr id="356" name="Google Shape;356;p43"/>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new vector is located at the average coordinates of each node’s neighboring nodes in the graph</a:t>
            </a:r>
            <a:endParaRPr/>
          </a:p>
          <a:p>
            <a:pPr indent="-342900" lvl="0" marL="457200" rtl="0" algn="l">
              <a:spcBef>
                <a:spcPts val="0"/>
              </a:spcBef>
              <a:spcAft>
                <a:spcPts val="0"/>
              </a:spcAft>
              <a:buSzPts val="1800"/>
              <a:buChar char="●"/>
            </a:pPr>
            <a:r>
              <a:rPr lang="en"/>
              <a:t>Nodes with common neighbors end up closer together in the new vector space</a:t>
            </a:r>
            <a:endParaRPr/>
          </a:p>
        </p:txBody>
      </p:sp>
      <p:sp>
        <p:nvSpPr>
          <p:cNvPr id="357" name="Google Shape;357;p43"/>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58" name="Google Shape;358;p43"/>
          <p:cNvSpPr txBox="1"/>
          <p:nvPr/>
        </p:nvSpPr>
        <p:spPr>
          <a:xfrm>
            <a:off x="5433575" y="1556500"/>
            <a:ext cx="2065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CE5CD"/>
              </a:buClr>
              <a:buSzPts val="1000"/>
              <a:buChar char="●"/>
            </a:pPr>
            <a:r>
              <a:rPr lang="en" sz="1000">
                <a:solidFill>
                  <a:srgbClr val="CCCCCC"/>
                </a:solidFill>
              </a:rPr>
              <a:t>The Rise of Skywalker 0</a:t>
            </a:r>
            <a:endParaRPr sz="1000">
              <a:solidFill>
                <a:srgbClr val="CCCCCC"/>
              </a:solidFill>
            </a:endParaRPr>
          </a:p>
        </p:txBody>
      </p:sp>
      <p:sp>
        <p:nvSpPr>
          <p:cNvPr id="359" name="Google Shape;359;p43"/>
          <p:cNvSpPr txBox="1"/>
          <p:nvPr/>
        </p:nvSpPr>
        <p:spPr>
          <a:xfrm>
            <a:off x="7241525" y="1107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Carrie Fisher 0</a:t>
            </a:r>
            <a:endParaRPr sz="1000">
              <a:solidFill>
                <a:srgbClr val="CCCCCC"/>
              </a:solidFill>
            </a:endParaRPr>
          </a:p>
        </p:txBody>
      </p:sp>
      <p:sp>
        <p:nvSpPr>
          <p:cNvPr id="360" name="Google Shape;360;p43"/>
          <p:cNvSpPr txBox="1"/>
          <p:nvPr/>
        </p:nvSpPr>
        <p:spPr>
          <a:xfrm>
            <a:off x="5695925" y="2858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Daisy Ridley 0</a:t>
            </a:r>
            <a:endParaRPr sz="1000">
              <a:solidFill>
                <a:srgbClr val="CCCCCC"/>
              </a:solidFill>
            </a:endParaRPr>
          </a:p>
        </p:txBody>
      </p:sp>
      <p:sp>
        <p:nvSpPr>
          <p:cNvPr id="361" name="Google Shape;361;p43"/>
          <p:cNvSpPr txBox="1"/>
          <p:nvPr/>
        </p:nvSpPr>
        <p:spPr>
          <a:xfrm>
            <a:off x="7241525" y="2367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Mark Hamill 0</a:t>
            </a:r>
            <a:endParaRPr sz="1000">
              <a:solidFill>
                <a:srgbClr val="CCCCCC"/>
              </a:solidFill>
            </a:endParaRPr>
          </a:p>
        </p:txBody>
      </p:sp>
      <p:sp>
        <p:nvSpPr>
          <p:cNvPr id="362" name="Google Shape;362;p43"/>
          <p:cNvSpPr txBox="1"/>
          <p:nvPr/>
        </p:nvSpPr>
        <p:spPr>
          <a:xfrm>
            <a:off x="6972650" y="4056125"/>
            <a:ext cx="17757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CE5CD"/>
              </a:buClr>
              <a:buSzPts val="1000"/>
              <a:buChar char="●"/>
            </a:pPr>
            <a:r>
              <a:rPr lang="en" sz="1000">
                <a:solidFill>
                  <a:srgbClr val="CCCCCC"/>
                </a:solidFill>
              </a:rPr>
              <a:t>The Return of the Jedi 0</a:t>
            </a:r>
            <a:endParaRPr sz="1000">
              <a:solidFill>
                <a:srgbClr val="CCCCCC"/>
              </a:solidFill>
            </a:endParaRPr>
          </a:p>
        </p:txBody>
      </p:sp>
      <p:sp>
        <p:nvSpPr>
          <p:cNvPr id="363" name="Google Shape;363;p43"/>
          <p:cNvSpPr txBox="1"/>
          <p:nvPr/>
        </p:nvSpPr>
        <p:spPr>
          <a:xfrm>
            <a:off x="7096175" y="2101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CFE2F3"/>
              </a:buClr>
              <a:buSzPts val="1000"/>
              <a:buChar char="●"/>
            </a:pPr>
            <a:r>
              <a:rPr lang="en" sz="1000">
                <a:solidFill>
                  <a:srgbClr val="CCCCCC"/>
                </a:solidFill>
              </a:rPr>
              <a:t>Adam Driver 0</a:t>
            </a:r>
            <a:endParaRPr sz="1000">
              <a:solidFill>
                <a:srgbClr val="CCCCCC"/>
              </a:solidFill>
            </a:endParaRPr>
          </a:p>
        </p:txBody>
      </p:sp>
      <p:sp>
        <p:nvSpPr>
          <p:cNvPr id="364" name="Google Shape;364;p43"/>
          <p:cNvSpPr txBox="1"/>
          <p:nvPr/>
        </p:nvSpPr>
        <p:spPr>
          <a:xfrm>
            <a:off x="7158575" y="1660375"/>
            <a:ext cx="20658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solidFill>
                  <a:schemeClr val="dk1"/>
                </a:solidFill>
              </a:rPr>
              <a:t>The Return of the Jedi 1</a:t>
            </a:r>
            <a:endParaRPr sz="1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70" name="Google Shape;370;p44"/>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Repeat the aggregation process to generate more intermediate representations of each node</a:t>
            </a:r>
            <a:endParaRPr/>
          </a:p>
        </p:txBody>
      </p:sp>
      <p:sp>
        <p:nvSpPr>
          <p:cNvPr id="371" name="Google Shape;371;p44"/>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72" name="Google Shape;372;p44"/>
          <p:cNvSpPr txBox="1"/>
          <p:nvPr/>
        </p:nvSpPr>
        <p:spPr>
          <a:xfrm>
            <a:off x="2653125" y="1396950"/>
            <a:ext cx="24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 projection</a:t>
            </a:r>
            <a:endParaRPr/>
          </a:p>
        </p:txBody>
      </p:sp>
      <p:sp>
        <p:nvSpPr>
          <p:cNvPr id="373" name="Google Shape;373;p44"/>
          <p:cNvSpPr txBox="1"/>
          <p:nvPr/>
        </p:nvSpPr>
        <p:spPr>
          <a:xfrm>
            <a:off x="713425" y="14584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0</a:t>
            </a:r>
            <a:endParaRPr sz="1000"/>
          </a:p>
        </p:txBody>
      </p:sp>
      <p:grpSp>
        <p:nvGrpSpPr>
          <p:cNvPr id="374" name="Google Shape;374;p44"/>
          <p:cNvGrpSpPr/>
          <p:nvPr/>
        </p:nvGrpSpPr>
        <p:grpSpPr>
          <a:xfrm>
            <a:off x="713425" y="1788450"/>
            <a:ext cx="2802850" cy="914150"/>
            <a:chOff x="713425" y="1788450"/>
            <a:chExt cx="2802850" cy="914150"/>
          </a:xfrm>
        </p:grpSpPr>
        <p:sp>
          <p:nvSpPr>
            <p:cNvPr id="375" name="Google Shape;375;p44"/>
            <p:cNvSpPr/>
            <p:nvPr/>
          </p:nvSpPr>
          <p:spPr>
            <a:xfrm>
              <a:off x="2716775" y="19244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0</a:t>
              </a:r>
              <a:br>
                <a:rPr lang="en" sz="800"/>
              </a:br>
              <a:r>
                <a:rPr lang="en" sz="800"/>
                <a:t>Mark 0</a:t>
              </a:r>
              <a:endParaRPr sz="800"/>
            </a:p>
            <a:p>
              <a:pPr indent="0" lvl="0" marL="0" rtl="0" algn="l">
                <a:spcBef>
                  <a:spcPts val="0"/>
                </a:spcBef>
                <a:spcAft>
                  <a:spcPts val="0"/>
                </a:spcAft>
                <a:buNone/>
              </a:pPr>
              <a:r>
                <a:rPr lang="en" sz="800"/>
                <a:t>Daisy 0</a:t>
              </a:r>
              <a:endParaRPr sz="800"/>
            </a:p>
            <a:p>
              <a:pPr indent="0" lvl="0" marL="0" rtl="0" algn="l">
                <a:spcBef>
                  <a:spcPts val="0"/>
                </a:spcBef>
                <a:spcAft>
                  <a:spcPts val="0"/>
                </a:spcAft>
                <a:buNone/>
              </a:pPr>
              <a:r>
                <a:rPr lang="en" sz="800"/>
                <a:t>Adam 0</a:t>
              </a:r>
              <a:endParaRPr sz="800"/>
            </a:p>
          </p:txBody>
        </p:sp>
        <p:sp>
          <p:nvSpPr>
            <p:cNvPr id="376" name="Google Shape;376;p44"/>
            <p:cNvSpPr txBox="1"/>
            <p:nvPr/>
          </p:nvSpPr>
          <p:spPr>
            <a:xfrm>
              <a:off x="713425" y="20949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1</a:t>
              </a:r>
              <a:endParaRPr sz="1000"/>
            </a:p>
          </p:txBody>
        </p:sp>
        <p:sp>
          <p:nvSpPr>
            <p:cNvPr id="377" name="Google Shape;377;p44"/>
            <p:cNvSpPr txBox="1"/>
            <p:nvPr/>
          </p:nvSpPr>
          <p:spPr>
            <a:xfrm>
              <a:off x="2598450" y="17884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78" name="Google Shape;378;p44"/>
            <p:cNvCxnSpPr/>
            <p:nvPr/>
          </p:nvCxnSpPr>
          <p:spPr>
            <a:xfrm rot="10800000">
              <a:off x="2131450" y="2264300"/>
              <a:ext cx="384000" cy="0"/>
            </a:xfrm>
            <a:prstGeom prst="straightConnector1">
              <a:avLst/>
            </a:prstGeom>
            <a:noFill/>
            <a:ln cap="flat" cmpd="sng" w="9525">
              <a:solidFill>
                <a:schemeClr val="dk2"/>
              </a:solidFill>
              <a:prstDash val="solid"/>
              <a:round/>
              <a:headEnd len="med" w="med" type="none"/>
              <a:tailEnd len="med" w="med" type="triangle"/>
            </a:ln>
          </p:spPr>
        </p:cxnSp>
      </p:grpSp>
      <p:cxnSp>
        <p:nvCxnSpPr>
          <p:cNvPr id="379" name="Google Shape;379;p44"/>
          <p:cNvCxnSpPr/>
          <p:nvPr/>
        </p:nvCxnSpPr>
        <p:spPr>
          <a:xfrm rot="10800000">
            <a:off x="2085175" y="1627800"/>
            <a:ext cx="384000" cy="0"/>
          </a:xfrm>
          <a:prstGeom prst="straightConnector1">
            <a:avLst/>
          </a:prstGeom>
          <a:noFill/>
          <a:ln cap="flat" cmpd="sng" w="9525">
            <a:solidFill>
              <a:schemeClr val="dk2"/>
            </a:solidFill>
            <a:prstDash val="solid"/>
            <a:round/>
            <a:headEnd len="med" w="med" type="none"/>
            <a:tailEnd len="med" w="med" type="triangle"/>
          </a:ln>
        </p:spPr>
      </p:cxnSp>
      <p:grpSp>
        <p:nvGrpSpPr>
          <p:cNvPr id="380" name="Google Shape;380;p44"/>
          <p:cNvGrpSpPr/>
          <p:nvPr/>
        </p:nvGrpSpPr>
        <p:grpSpPr>
          <a:xfrm>
            <a:off x="713425" y="2753650"/>
            <a:ext cx="4875850" cy="1002875"/>
            <a:chOff x="713425" y="2753650"/>
            <a:chExt cx="4875850" cy="1002875"/>
          </a:xfrm>
        </p:grpSpPr>
        <p:sp>
          <p:nvSpPr>
            <p:cNvPr id="381" name="Google Shape;381;p44"/>
            <p:cNvSpPr txBox="1"/>
            <p:nvPr/>
          </p:nvSpPr>
          <p:spPr>
            <a:xfrm>
              <a:off x="713425" y="30747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2</a:t>
              </a:r>
              <a:endParaRPr sz="1000"/>
            </a:p>
          </p:txBody>
        </p:sp>
        <p:sp>
          <p:nvSpPr>
            <p:cNvPr id="382" name="Google Shape;382;p44"/>
            <p:cNvSpPr/>
            <p:nvPr/>
          </p:nvSpPr>
          <p:spPr>
            <a:xfrm>
              <a:off x="2716775" y="28896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1</a:t>
              </a:r>
              <a:br>
                <a:rPr lang="en" sz="800"/>
              </a:br>
              <a:r>
                <a:rPr lang="en" sz="800"/>
                <a:t>Mark 1</a:t>
              </a:r>
              <a:endParaRPr sz="800"/>
            </a:p>
            <a:p>
              <a:pPr indent="0" lvl="0" marL="0" rtl="0" algn="l">
                <a:spcBef>
                  <a:spcPts val="0"/>
                </a:spcBef>
                <a:spcAft>
                  <a:spcPts val="0"/>
                </a:spcAft>
                <a:buNone/>
              </a:pPr>
              <a:r>
                <a:rPr lang="en" sz="800"/>
                <a:t>Daisy 1</a:t>
              </a:r>
              <a:endParaRPr sz="800"/>
            </a:p>
            <a:p>
              <a:pPr indent="0" lvl="0" marL="0" rtl="0" algn="l">
                <a:spcBef>
                  <a:spcPts val="0"/>
                </a:spcBef>
                <a:spcAft>
                  <a:spcPts val="0"/>
                </a:spcAft>
                <a:buNone/>
              </a:pPr>
              <a:r>
                <a:rPr lang="en" sz="800"/>
                <a:t>Adam 1</a:t>
              </a:r>
              <a:endParaRPr sz="800"/>
            </a:p>
          </p:txBody>
        </p:sp>
        <p:sp>
          <p:nvSpPr>
            <p:cNvPr id="383" name="Google Shape;383;p44"/>
            <p:cNvSpPr txBox="1"/>
            <p:nvPr/>
          </p:nvSpPr>
          <p:spPr>
            <a:xfrm>
              <a:off x="2598450" y="27536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84" name="Google Shape;384;p44"/>
            <p:cNvCxnSpPr/>
            <p:nvPr/>
          </p:nvCxnSpPr>
          <p:spPr>
            <a:xfrm rot="10800000">
              <a:off x="2131450" y="3244100"/>
              <a:ext cx="384000" cy="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44"/>
            <p:cNvSpPr/>
            <p:nvPr/>
          </p:nvSpPr>
          <p:spPr>
            <a:xfrm>
              <a:off x="3803075" y="29783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When Harry Met Sally 0</a:t>
              </a:r>
              <a:br>
                <a:rPr lang="en" sz="800"/>
              </a:br>
              <a:r>
                <a:rPr lang="en" sz="800"/>
                <a:t>Drop Dead Fred 0</a:t>
              </a:r>
              <a:endParaRPr sz="800"/>
            </a:p>
            <a:p>
              <a:pPr indent="0" lvl="0" marL="0" rtl="0" algn="l">
                <a:spcBef>
                  <a:spcPts val="0"/>
                </a:spcBef>
                <a:spcAft>
                  <a:spcPts val="0"/>
                </a:spcAft>
                <a:buNone/>
              </a:pPr>
              <a:r>
                <a:rPr lang="en" sz="800"/>
                <a:t>Rise of Skywalker 0</a:t>
              </a:r>
              <a:endParaRPr sz="800"/>
            </a:p>
            <a:p>
              <a:pPr indent="0" lvl="0" marL="0" rtl="0" algn="l">
                <a:spcBef>
                  <a:spcPts val="0"/>
                </a:spcBef>
                <a:spcAft>
                  <a:spcPts val="0"/>
                </a:spcAft>
                <a:buNone/>
              </a:pPr>
              <a:r>
                <a:rPr lang="en" sz="800"/>
                <a:t>Return of the Jedi 0</a:t>
              </a:r>
              <a:endParaRPr sz="800"/>
            </a:p>
          </p:txBody>
        </p:sp>
        <p:cxnSp>
          <p:nvCxnSpPr>
            <p:cNvPr id="386" name="Google Shape;386;p44"/>
            <p:cNvCxnSpPr/>
            <p:nvPr/>
          </p:nvCxnSpPr>
          <p:spPr>
            <a:xfrm rot="10800000">
              <a:off x="3325175" y="3141300"/>
              <a:ext cx="477900" cy="13740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44"/>
            <p:cNvSpPr txBox="1"/>
            <p:nvPr/>
          </p:nvSpPr>
          <p:spPr>
            <a:xfrm>
              <a:off x="3831700" y="286380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grpSp>
      <p:grpSp>
        <p:nvGrpSpPr>
          <p:cNvPr id="388" name="Google Shape;388;p44"/>
          <p:cNvGrpSpPr/>
          <p:nvPr/>
        </p:nvGrpSpPr>
        <p:grpSpPr>
          <a:xfrm>
            <a:off x="678600" y="3832725"/>
            <a:ext cx="6923800" cy="1002875"/>
            <a:chOff x="678600" y="3832725"/>
            <a:chExt cx="6923800" cy="1002875"/>
          </a:xfrm>
        </p:grpSpPr>
        <p:sp>
          <p:nvSpPr>
            <p:cNvPr id="389" name="Google Shape;389;p44"/>
            <p:cNvSpPr txBox="1"/>
            <p:nvPr/>
          </p:nvSpPr>
          <p:spPr>
            <a:xfrm>
              <a:off x="3786000" y="3956975"/>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grpSp>
          <p:nvGrpSpPr>
            <p:cNvPr id="390" name="Google Shape;390;p44"/>
            <p:cNvGrpSpPr/>
            <p:nvPr/>
          </p:nvGrpSpPr>
          <p:grpSpPr>
            <a:xfrm>
              <a:off x="678600" y="3832725"/>
              <a:ext cx="6923800" cy="1002875"/>
              <a:chOff x="678600" y="3832725"/>
              <a:chExt cx="6923800" cy="1002875"/>
            </a:xfrm>
          </p:grpSpPr>
          <p:grpSp>
            <p:nvGrpSpPr>
              <p:cNvPr id="391" name="Google Shape;391;p44"/>
              <p:cNvGrpSpPr/>
              <p:nvPr/>
            </p:nvGrpSpPr>
            <p:grpSpPr>
              <a:xfrm>
                <a:off x="678600" y="3832725"/>
                <a:ext cx="4875850" cy="1002875"/>
                <a:chOff x="865825" y="2906050"/>
                <a:chExt cx="4875850" cy="1002875"/>
              </a:xfrm>
            </p:grpSpPr>
            <p:sp>
              <p:nvSpPr>
                <p:cNvPr id="392" name="Google Shape;392;p44"/>
                <p:cNvSpPr txBox="1"/>
                <p:nvPr/>
              </p:nvSpPr>
              <p:spPr>
                <a:xfrm>
                  <a:off x="865825" y="3227150"/>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Rise of Skywalker 3</a:t>
                  </a:r>
                  <a:endParaRPr sz="1000"/>
                </a:p>
              </p:txBody>
            </p:sp>
            <p:sp>
              <p:nvSpPr>
                <p:cNvPr id="393" name="Google Shape;393;p44"/>
                <p:cNvSpPr/>
                <p:nvPr/>
              </p:nvSpPr>
              <p:spPr>
                <a:xfrm>
                  <a:off x="2869175" y="3042000"/>
                  <a:ext cx="7995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Carrie 2</a:t>
                  </a:r>
                  <a:br>
                    <a:rPr lang="en" sz="800"/>
                  </a:br>
                  <a:r>
                    <a:rPr lang="en" sz="800"/>
                    <a:t>Mark 2</a:t>
                  </a:r>
                  <a:endParaRPr sz="800"/>
                </a:p>
                <a:p>
                  <a:pPr indent="0" lvl="0" marL="0" rtl="0" algn="l">
                    <a:spcBef>
                      <a:spcPts val="0"/>
                    </a:spcBef>
                    <a:spcAft>
                      <a:spcPts val="0"/>
                    </a:spcAft>
                    <a:buNone/>
                  </a:pPr>
                  <a:r>
                    <a:rPr lang="en" sz="800"/>
                    <a:t>Daisy 2</a:t>
                  </a:r>
                  <a:endParaRPr sz="800"/>
                </a:p>
                <a:p>
                  <a:pPr indent="0" lvl="0" marL="0" rtl="0" algn="l">
                    <a:spcBef>
                      <a:spcPts val="0"/>
                    </a:spcBef>
                    <a:spcAft>
                      <a:spcPts val="0"/>
                    </a:spcAft>
                    <a:buNone/>
                  </a:pPr>
                  <a:r>
                    <a:rPr lang="en" sz="800"/>
                    <a:t>Adam 2</a:t>
                  </a:r>
                  <a:endParaRPr sz="800"/>
                </a:p>
              </p:txBody>
            </p:sp>
            <p:sp>
              <p:nvSpPr>
                <p:cNvPr id="394" name="Google Shape;394;p44"/>
                <p:cNvSpPr txBox="1"/>
                <p:nvPr/>
              </p:nvSpPr>
              <p:spPr>
                <a:xfrm>
                  <a:off x="2750850" y="290605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395" name="Google Shape;395;p44"/>
                <p:cNvCxnSpPr/>
                <p:nvPr/>
              </p:nvCxnSpPr>
              <p:spPr>
                <a:xfrm rot="10800000">
                  <a:off x="2283850" y="3396500"/>
                  <a:ext cx="384000" cy="0"/>
                </a:xfrm>
                <a:prstGeom prst="straightConnector1">
                  <a:avLst/>
                </a:prstGeom>
                <a:noFill/>
                <a:ln cap="flat" cmpd="sng" w="9525">
                  <a:solidFill>
                    <a:schemeClr val="dk2"/>
                  </a:solidFill>
                  <a:prstDash val="solid"/>
                  <a:round/>
                  <a:headEnd len="med" w="med" type="none"/>
                  <a:tailEnd len="med" w="med" type="triangle"/>
                </a:ln>
              </p:spPr>
            </p:cxnSp>
            <p:sp>
              <p:nvSpPr>
                <p:cNvPr id="396" name="Google Shape;396;p44"/>
                <p:cNvSpPr/>
                <p:nvPr/>
              </p:nvSpPr>
              <p:spPr>
                <a:xfrm>
                  <a:off x="3955475" y="31307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When Harry Met Sally 1</a:t>
                  </a:r>
                  <a:br>
                    <a:rPr lang="en" sz="800"/>
                  </a:br>
                  <a:r>
                    <a:rPr lang="en" sz="800"/>
                    <a:t>Drop Dead Fred 1</a:t>
                  </a:r>
                  <a:endParaRPr sz="800"/>
                </a:p>
                <a:p>
                  <a:pPr indent="0" lvl="0" marL="0" rtl="0" algn="l">
                    <a:spcBef>
                      <a:spcPts val="0"/>
                    </a:spcBef>
                    <a:spcAft>
                      <a:spcPts val="0"/>
                    </a:spcAft>
                    <a:buNone/>
                  </a:pPr>
                  <a:r>
                    <a:rPr lang="en" sz="800"/>
                    <a:t>Rise of Skywalker 1</a:t>
                  </a:r>
                  <a:endParaRPr sz="800"/>
                </a:p>
                <a:p>
                  <a:pPr indent="0" lvl="0" marL="0" rtl="0" algn="l">
                    <a:spcBef>
                      <a:spcPts val="0"/>
                    </a:spcBef>
                    <a:spcAft>
                      <a:spcPts val="0"/>
                    </a:spcAft>
                    <a:buNone/>
                  </a:pPr>
                  <a:r>
                    <a:rPr lang="en" sz="800"/>
                    <a:t>Return of the Jedi 1</a:t>
                  </a:r>
                  <a:endParaRPr sz="800"/>
                </a:p>
              </p:txBody>
            </p:sp>
            <p:cxnSp>
              <p:nvCxnSpPr>
                <p:cNvPr id="397" name="Google Shape;397;p44"/>
                <p:cNvCxnSpPr/>
                <p:nvPr/>
              </p:nvCxnSpPr>
              <p:spPr>
                <a:xfrm rot="10800000">
                  <a:off x="3477575" y="3293700"/>
                  <a:ext cx="477900" cy="137400"/>
                </a:xfrm>
                <a:prstGeom prst="straightConnector1">
                  <a:avLst/>
                </a:prstGeom>
                <a:noFill/>
                <a:ln cap="flat" cmpd="sng" w="9525">
                  <a:solidFill>
                    <a:schemeClr val="dk2"/>
                  </a:solidFill>
                  <a:prstDash val="solid"/>
                  <a:round/>
                  <a:headEnd len="med" w="med" type="none"/>
                  <a:tailEnd len="med" w="med" type="triangle"/>
                </a:ln>
              </p:spPr>
            </p:cxnSp>
          </p:grpSp>
          <p:sp>
            <p:nvSpPr>
              <p:cNvPr id="398" name="Google Shape;398;p44"/>
              <p:cNvSpPr/>
              <p:nvPr/>
            </p:nvSpPr>
            <p:spPr>
              <a:xfrm>
                <a:off x="5816200" y="4002325"/>
                <a:ext cx="1786200" cy="77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Meg Ryan</a:t>
                </a:r>
                <a:r>
                  <a:rPr lang="en" sz="800"/>
                  <a:t> 0</a:t>
                </a:r>
                <a:br>
                  <a:rPr lang="en" sz="800"/>
                </a:br>
                <a:r>
                  <a:rPr lang="en" sz="800"/>
                  <a:t>Billy Crystal 0</a:t>
                </a:r>
                <a:endParaRPr sz="800"/>
              </a:p>
              <a:p>
                <a:pPr indent="0" lvl="0" marL="0" rtl="0" algn="l">
                  <a:spcBef>
                    <a:spcPts val="0"/>
                  </a:spcBef>
                  <a:spcAft>
                    <a:spcPts val="0"/>
                  </a:spcAft>
                  <a:buNone/>
                </a:pPr>
                <a:r>
                  <a:rPr lang="en" sz="800"/>
                  <a:t>Carrie Fisher 0</a:t>
                </a:r>
                <a:endParaRPr sz="800"/>
              </a:p>
              <a:p>
                <a:pPr indent="0" lvl="0" marL="0" rtl="0" algn="l">
                  <a:spcBef>
                    <a:spcPts val="0"/>
                  </a:spcBef>
                  <a:spcAft>
                    <a:spcPts val="0"/>
                  </a:spcAft>
                  <a:buNone/>
                </a:pPr>
                <a:r>
                  <a:rPr lang="en" sz="800"/>
                  <a:t>Bruno Kirby 0</a:t>
                </a:r>
                <a:endParaRPr sz="800"/>
              </a:p>
            </p:txBody>
          </p:sp>
          <p:sp>
            <p:nvSpPr>
              <p:cNvPr id="399" name="Google Shape;399;p44"/>
              <p:cNvSpPr txBox="1"/>
              <p:nvPr/>
            </p:nvSpPr>
            <p:spPr>
              <a:xfrm>
                <a:off x="5844825" y="3887800"/>
                <a:ext cx="5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Avg</a:t>
                </a:r>
                <a:endParaRPr sz="1000"/>
              </a:p>
            </p:txBody>
          </p:sp>
          <p:cxnSp>
            <p:nvCxnSpPr>
              <p:cNvPr id="400" name="Google Shape;400;p44"/>
              <p:cNvCxnSpPr/>
              <p:nvPr/>
            </p:nvCxnSpPr>
            <p:spPr>
              <a:xfrm rot="10800000">
                <a:off x="5214267" y="4301565"/>
                <a:ext cx="601800" cy="101400"/>
              </a:xfrm>
              <a:prstGeom prst="straightConnector1">
                <a:avLst/>
              </a:prstGeom>
              <a:noFill/>
              <a:ln cap="flat" cmpd="sng" w="9525">
                <a:solidFill>
                  <a:schemeClr val="dk2"/>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06" name="Google Shape;406;p45"/>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Combine intermediate projections to get a final embedding</a:t>
            </a:r>
            <a:endParaRPr/>
          </a:p>
        </p:txBody>
      </p:sp>
      <p:sp>
        <p:nvSpPr>
          <p:cNvPr id="407" name="Google Shape;407;p45"/>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Normalize each intermediate vector to preserve direction but make the length 1 (L2 norm).</a:t>
            </a:r>
            <a:endParaRPr/>
          </a:p>
          <a:p>
            <a:pPr indent="-342900" lvl="0" marL="457200" rtl="0" algn="l">
              <a:spcBef>
                <a:spcPts val="0"/>
              </a:spcBef>
              <a:spcAft>
                <a:spcPts val="0"/>
              </a:spcAft>
              <a:buSzPts val="1800"/>
              <a:buChar char="•"/>
            </a:pPr>
            <a:r>
              <a:rPr lang="en"/>
              <a:t>Multiply each intermediate vector by iteration weights specified by the data scientist.</a:t>
            </a:r>
            <a:endParaRPr/>
          </a:p>
          <a:p>
            <a:pPr indent="-342900" lvl="0" marL="457200" rtl="0" algn="l">
              <a:spcBef>
                <a:spcPts val="0"/>
              </a:spcBef>
              <a:spcAft>
                <a:spcPts val="0"/>
              </a:spcAft>
              <a:buSzPts val="1800"/>
              <a:buChar char="•"/>
            </a:pPr>
            <a:r>
              <a:rPr lang="en"/>
              <a:t>Sum the weighted intermediate vectors to get the final embedding for the node.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FastRP nuances</a:t>
            </a:r>
            <a:endParaRPr/>
          </a:p>
        </p:txBody>
      </p:sp>
      <p:sp>
        <p:nvSpPr>
          <p:cNvPr id="413" name="Google Shape;413;p4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14" name="Google Shape;414;p46"/>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all actors are equally influential in the movie’s success</a:t>
            </a:r>
            <a:endParaRPr/>
          </a:p>
        </p:txBody>
      </p:sp>
      <p:sp>
        <p:nvSpPr>
          <p:cNvPr id="420" name="Google Shape;420;p47"/>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 logistic function to taper the effects of the minor characters</a:t>
            </a:r>
            <a:endParaRPr/>
          </a:p>
          <a:p>
            <a:pPr indent="-342900" lvl="0" marL="457200" rtl="0" algn="l">
              <a:spcBef>
                <a:spcPts val="0"/>
              </a:spcBef>
              <a:spcAft>
                <a:spcPts val="0"/>
              </a:spcAft>
              <a:buSzPts val="1800"/>
              <a:buChar char="●"/>
            </a:pPr>
            <a:r>
              <a:rPr lang="en"/>
              <a:t>Makes aggregation calculation a weighted average of the nodes neighbors</a:t>
            </a:r>
            <a:endParaRPr/>
          </a:p>
          <a:p>
            <a:pPr indent="-342900" lvl="0" marL="457200" rtl="0" algn="l">
              <a:spcBef>
                <a:spcPts val="0"/>
              </a:spcBef>
              <a:spcAft>
                <a:spcPts val="0"/>
              </a:spcAft>
              <a:buSzPts val="1800"/>
              <a:buChar char="●"/>
            </a:pPr>
            <a:r>
              <a:rPr lang="en"/>
              <a:t>How fast to taper becomes a hyperparameter of the model</a:t>
            </a:r>
            <a:endParaRPr/>
          </a:p>
          <a:p>
            <a:pPr indent="-342900" lvl="0" marL="457200" rtl="0" algn="l">
              <a:spcBef>
                <a:spcPts val="0"/>
              </a:spcBef>
              <a:spcAft>
                <a:spcPts val="0"/>
              </a:spcAft>
              <a:buSzPts val="1800"/>
              <a:buChar char="●"/>
            </a:pPr>
            <a:r>
              <a:rPr lang="en"/>
              <a:t>Use the tapered value as the relationship weight parameter for FastRP</a:t>
            </a:r>
            <a:endParaRPr/>
          </a:p>
        </p:txBody>
      </p:sp>
      <p:pic>
        <p:nvPicPr>
          <p:cNvPr id="421" name="Google Shape;421;p47"/>
          <p:cNvPicPr preferRelativeResize="0"/>
          <p:nvPr/>
        </p:nvPicPr>
        <p:blipFill>
          <a:blip r:embed="rId3">
            <a:alphaModFix/>
          </a:blip>
          <a:stretch>
            <a:fillRect/>
          </a:stretch>
        </p:blipFill>
        <p:spPr>
          <a:xfrm>
            <a:off x="1101725" y="2799750"/>
            <a:ext cx="6940549" cy="197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cxnSp>
        <p:nvCxnSpPr>
          <p:cNvPr id="426" name="Google Shape;426;p48"/>
          <p:cNvCxnSpPr/>
          <p:nvPr/>
        </p:nvCxnSpPr>
        <p:spPr>
          <a:xfrm>
            <a:off x="7527775" y="1668650"/>
            <a:ext cx="240600" cy="0"/>
          </a:xfrm>
          <a:prstGeom prst="straightConnector1">
            <a:avLst/>
          </a:prstGeom>
          <a:noFill/>
          <a:ln cap="flat" cmpd="sng" w="28575">
            <a:solidFill>
              <a:srgbClr val="B7B7B7"/>
            </a:solidFill>
            <a:prstDash val="solid"/>
            <a:round/>
            <a:headEnd len="med" w="med" type="none"/>
            <a:tailEnd len="med" w="med" type="none"/>
          </a:ln>
        </p:spPr>
      </p:cxnSp>
      <p:cxnSp>
        <p:nvCxnSpPr>
          <p:cNvPr id="427" name="Google Shape;427;p48"/>
          <p:cNvCxnSpPr/>
          <p:nvPr/>
        </p:nvCxnSpPr>
        <p:spPr>
          <a:xfrm>
            <a:off x="7527775" y="2924875"/>
            <a:ext cx="240600" cy="0"/>
          </a:xfrm>
          <a:prstGeom prst="straightConnector1">
            <a:avLst/>
          </a:prstGeom>
          <a:noFill/>
          <a:ln cap="flat" cmpd="sng" w="28575">
            <a:solidFill>
              <a:srgbClr val="B7B7B7"/>
            </a:solidFill>
            <a:prstDash val="solid"/>
            <a:round/>
            <a:headEnd len="med" w="med" type="none"/>
            <a:tailEnd len="med" w="med" type="none"/>
          </a:ln>
        </p:spPr>
      </p:cxnSp>
      <p:cxnSp>
        <p:nvCxnSpPr>
          <p:cNvPr id="428" name="Google Shape;428;p48"/>
          <p:cNvCxnSpPr/>
          <p:nvPr/>
        </p:nvCxnSpPr>
        <p:spPr>
          <a:xfrm>
            <a:off x="7195250" y="2659275"/>
            <a:ext cx="163500" cy="0"/>
          </a:xfrm>
          <a:prstGeom prst="straightConnector1">
            <a:avLst/>
          </a:prstGeom>
          <a:noFill/>
          <a:ln cap="flat" cmpd="sng" w="28575">
            <a:solidFill>
              <a:srgbClr val="B7B7B7"/>
            </a:solidFill>
            <a:prstDash val="solid"/>
            <a:round/>
            <a:headEnd len="med" w="med" type="none"/>
            <a:tailEnd len="med" w="med" type="none"/>
          </a:ln>
        </p:spPr>
      </p:cxnSp>
      <p:cxnSp>
        <p:nvCxnSpPr>
          <p:cNvPr id="429" name="Google Shape;429;p48"/>
          <p:cNvCxnSpPr/>
          <p:nvPr/>
        </p:nvCxnSpPr>
        <p:spPr>
          <a:xfrm>
            <a:off x="5819450" y="3416275"/>
            <a:ext cx="163500" cy="0"/>
          </a:xfrm>
          <a:prstGeom prst="straightConnector1">
            <a:avLst/>
          </a:prstGeom>
          <a:noFill/>
          <a:ln cap="flat" cmpd="sng" w="28575">
            <a:solidFill>
              <a:srgbClr val="B7B7B7"/>
            </a:solidFill>
            <a:prstDash val="solid"/>
            <a:round/>
            <a:headEnd len="med" w="med" type="none"/>
            <a:tailEnd len="med" w="med" type="none"/>
          </a:ln>
        </p:spPr>
      </p:cxnSp>
      <p:sp>
        <p:nvSpPr>
          <p:cNvPr id="430" name="Google Shape;430;p4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incorporate node properties in the projection</a:t>
            </a:r>
            <a:endParaRPr/>
          </a:p>
        </p:txBody>
      </p:sp>
      <p:sp>
        <p:nvSpPr>
          <p:cNvPr id="431" name="Google Shape;431;p4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32" name="Google Shape;432;p48"/>
          <p:cNvSpPr txBox="1"/>
          <p:nvPr>
            <p:ph idx="2" type="body"/>
          </p:nvPr>
        </p:nvSpPr>
        <p:spPr>
          <a:xfrm>
            <a:off x="678050" y="1068425"/>
            <a:ext cx="3836700" cy="3480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rPr>
              <a:t>Use node properties to apply a linear transformation to the random projection</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Nudges nodes with similar property values in the same direction</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Use the property ratio parameter to control the strength of the nudge</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We used properties “budget,” “actor experience,” and “profitable” in the final embeddings</a:t>
            </a:r>
            <a:endParaRPr>
              <a:solidFill>
                <a:schemeClr val="dk1"/>
              </a:solidFill>
            </a:endParaRPr>
          </a:p>
        </p:txBody>
      </p:sp>
      <p:sp>
        <p:nvSpPr>
          <p:cNvPr id="433" name="Google Shape;433;p48"/>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34" name="Google Shape;434;p48"/>
          <p:cNvSpPr txBox="1"/>
          <p:nvPr/>
        </p:nvSpPr>
        <p:spPr>
          <a:xfrm>
            <a:off x="5433575" y="1937500"/>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Rise of Skywalker</a:t>
            </a:r>
            <a:endParaRPr sz="1000"/>
          </a:p>
        </p:txBody>
      </p:sp>
      <p:sp>
        <p:nvSpPr>
          <p:cNvPr id="435" name="Google Shape;435;p48"/>
          <p:cNvSpPr txBox="1"/>
          <p:nvPr/>
        </p:nvSpPr>
        <p:spPr>
          <a:xfrm>
            <a:off x="7470125" y="148820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Carrie Fisher</a:t>
            </a:r>
            <a:endParaRPr sz="1000"/>
          </a:p>
        </p:txBody>
      </p:sp>
      <p:sp>
        <p:nvSpPr>
          <p:cNvPr id="436" name="Google Shape;436;p48"/>
          <p:cNvSpPr txBox="1"/>
          <p:nvPr/>
        </p:nvSpPr>
        <p:spPr>
          <a:xfrm>
            <a:off x="5543525" y="3239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Daisy Ridley</a:t>
            </a:r>
            <a:endParaRPr sz="1000"/>
          </a:p>
        </p:txBody>
      </p:sp>
      <p:sp>
        <p:nvSpPr>
          <p:cNvPr id="437" name="Google Shape;437;p48"/>
          <p:cNvSpPr txBox="1"/>
          <p:nvPr/>
        </p:nvSpPr>
        <p:spPr>
          <a:xfrm>
            <a:off x="7496800" y="27484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Mark Hamill</a:t>
            </a:r>
            <a:endParaRPr sz="1000"/>
          </a:p>
        </p:txBody>
      </p:sp>
      <p:sp>
        <p:nvSpPr>
          <p:cNvPr id="438" name="Google Shape;438;p48"/>
          <p:cNvSpPr txBox="1"/>
          <p:nvPr/>
        </p:nvSpPr>
        <p:spPr>
          <a:xfrm>
            <a:off x="6972650" y="4437125"/>
            <a:ext cx="19251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9900"/>
              </a:buClr>
              <a:buSzPts val="1000"/>
              <a:buChar char="●"/>
            </a:pPr>
            <a:r>
              <a:rPr lang="en" sz="1000"/>
              <a:t>The Return of the Jedi</a:t>
            </a:r>
            <a:endParaRPr sz="1000"/>
          </a:p>
        </p:txBody>
      </p:sp>
      <p:sp>
        <p:nvSpPr>
          <p:cNvPr id="439" name="Google Shape;439;p48"/>
          <p:cNvSpPr txBox="1"/>
          <p:nvPr/>
        </p:nvSpPr>
        <p:spPr>
          <a:xfrm>
            <a:off x="6917100" y="2482850"/>
            <a:ext cx="1662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00FF"/>
              </a:buClr>
              <a:buSzPts val="1000"/>
              <a:buChar char="●"/>
            </a:pPr>
            <a:r>
              <a:rPr lang="en" sz="1000"/>
              <a:t>Adam Driver</a:t>
            </a:r>
            <a:endParaRPr sz="1000"/>
          </a:p>
        </p:txBody>
      </p:sp>
      <p:sp>
        <p:nvSpPr>
          <p:cNvPr id="440" name="Google Shape;440;p48"/>
          <p:cNvSpPr txBox="1"/>
          <p:nvPr/>
        </p:nvSpPr>
        <p:spPr>
          <a:xfrm>
            <a:off x="5558725" y="1043850"/>
            <a:ext cx="149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&lt; Less experience</a:t>
            </a:r>
            <a:endParaRPr sz="1100"/>
          </a:p>
        </p:txBody>
      </p:sp>
      <p:sp>
        <p:nvSpPr>
          <p:cNvPr id="441" name="Google Shape;441;p48"/>
          <p:cNvSpPr txBox="1"/>
          <p:nvPr/>
        </p:nvSpPr>
        <p:spPr>
          <a:xfrm>
            <a:off x="7633025" y="1043850"/>
            <a:ext cx="149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More experience &gt;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include the node’s initial random projection in the embedding formula</a:t>
            </a:r>
            <a:endParaRPr/>
          </a:p>
        </p:txBody>
      </p:sp>
      <p:sp>
        <p:nvSpPr>
          <p:cNvPr id="447" name="Google Shape;447;p49"/>
          <p:cNvSpPr txBox="1"/>
          <p:nvPr>
            <p:ph idx="1" type="body"/>
          </p:nvPr>
        </p:nvSpPr>
        <p:spPr>
          <a:xfrm>
            <a:off x="678050" y="1301800"/>
            <a:ext cx="8132700" cy="3246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By default, the initial random projection is not included when you sum the intermediate projections to get the embedding</a:t>
            </a:r>
            <a:endParaRPr/>
          </a:p>
          <a:p>
            <a:pPr indent="-342900" lvl="0" marL="457200" rtl="0" algn="l">
              <a:spcBef>
                <a:spcPts val="0"/>
              </a:spcBef>
              <a:spcAft>
                <a:spcPts val="0"/>
              </a:spcAft>
              <a:buSzPts val="1800"/>
              <a:buChar char="●"/>
            </a:pPr>
            <a:r>
              <a:rPr lang="en"/>
              <a:t>Why would you want to include it?</a:t>
            </a:r>
            <a:endParaRPr/>
          </a:p>
          <a:p>
            <a:pPr indent="-330200" lvl="1" marL="914400" rtl="0" algn="l">
              <a:spcBef>
                <a:spcPts val="0"/>
              </a:spcBef>
              <a:spcAft>
                <a:spcPts val="0"/>
              </a:spcAft>
              <a:buSzPts val="1600"/>
              <a:buChar char="○"/>
            </a:pPr>
            <a:r>
              <a:rPr lang="en"/>
              <a:t>You might have some nodes with no relationships. </a:t>
            </a:r>
            <a:endParaRPr/>
          </a:p>
          <a:p>
            <a:pPr indent="-317500" lvl="2" marL="1371600" rtl="0" algn="l">
              <a:spcBef>
                <a:spcPts val="0"/>
              </a:spcBef>
              <a:spcAft>
                <a:spcPts val="0"/>
              </a:spcAft>
              <a:buSzPts val="1400"/>
              <a:buChar char="■"/>
            </a:pPr>
            <a:r>
              <a:rPr lang="en"/>
              <a:t>With no self-influence, these nodes would all end up with embedding </a:t>
            </a:r>
            <a:r>
              <a:rPr lang="en">
                <a:solidFill>
                  <a:schemeClr val="dk1"/>
                </a:solidFill>
              </a:rPr>
              <a:t>[0, 0, 0…0]</a:t>
            </a:r>
            <a:endParaRPr/>
          </a:p>
          <a:p>
            <a:pPr indent="-317500" lvl="2" marL="1371600" rtl="0" algn="l">
              <a:spcBef>
                <a:spcPts val="0"/>
              </a:spcBef>
              <a:spcAft>
                <a:spcPts val="0"/>
              </a:spcAft>
              <a:buSzPts val="1400"/>
              <a:buChar char="■"/>
            </a:pPr>
            <a:r>
              <a:rPr lang="en"/>
              <a:t>They would end up in the same place in the embedding space even though they might not really be very similar</a:t>
            </a:r>
            <a:endParaRPr/>
          </a:p>
          <a:p>
            <a:pPr indent="-330200" lvl="1" marL="914400" rtl="0" algn="l">
              <a:spcBef>
                <a:spcPts val="0"/>
              </a:spcBef>
              <a:spcAft>
                <a:spcPts val="0"/>
              </a:spcAft>
              <a:buSzPts val="1600"/>
              <a:buChar char="○"/>
            </a:pPr>
            <a:r>
              <a:rPr lang="en"/>
              <a:t>You want to give extra emphasis to the node properties that are baked into the initial vector</a:t>
            </a:r>
            <a:endParaRPr/>
          </a:p>
          <a:p>
            <a:pPr indent="-342900" lvl="0" marL="457200" rtl="0" algn="l">
              <a:spcBef>
                <a:spcPts val="0"/>
              </a:spcBef>
              <a:spcAft>
                <a:spcPts val="0"/>
              </a:spcAft>
              <a:buSzPts val="1800"/>
              <a:buChar char="●"/>
            </a:pPr>
            <a:r>
              <a:rPr lang="en"/>
              <a:t>Use the selfInfluence parameter to determine how much each node’s initial random </a:t>
            </a:r>
            <a:r>
              <a:rPr lang="en"/>
              <a:t>projection</a:t>
            </a:r>
            <a:r>
              <a:rPr lang="en"/>
              <a:t> impacts the final embedding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txBox="1"/>
          <p:nvPr>
            <p:ph type="title"/>
          </p:nvPr>
        </p:nvSpPr>
        <p:spPr>
          <a:xfrm>
            <a:off x="678050" y="368825"/>
            <a:ext cx="80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Normalization strength changes the influence of high degree nodes</a:t>
            </a:r>
            <a:endParaRPr/>
          </a:p>
        </p:txBody>
      </p:sp>
      <p:sp>
        <p:nvSpPr>
          <p:cNvPr id="453" name="Google Shape;453;p50"/>
          <p:cNvSpPr txBox="1"/>
          <p:nvPr>
            <p:ph idx="1" type="body"/>
          </p:nvPr>
        </p:nvSpPr>
        <p:spPr>
          <a:xfrm>
            <a:off x="678050" y="12208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Node degree tends to be distributed unevenly in graphs</a:t>
            </a:r>
            <a:endParaRPr/>
          </a:p>
          <a:p>
            <a:pPr indent="-342900" lvl="0" marL="457200" rtl="0" algn="l">
              <a:spcBef>
                <a:spcPts val="0"/>
              </a:spcBef>
              <a:spcAft>
                <a:spcPts val="0"/>
              </a:spcAft>
              <a:buSzPts val="1800"/>
              <a:buChar char="●"/>
            </a:pPr>
            <a:r>
              <a:rPr lang="en"/>
              <a:t>Some nodes will be sending their randomly projected “signature” out across the graph many more times than other nodes</a:t>
            </a:r>
            <a:endParaRPr/>
          </a:p>
          <a:p>
            <a:pPr indent="-342900" lvl="0" marL="457200" rtl="0" algn="l">
              <a:spcBef>
                <a:spcPts val="0"/>
              </a:spcBef>
              <a:spcAft>
                <a:spcPts val="0"/>
              </a:spcAft>
              <a:buSzPts val="1800"/>
              <a:buChar char="●"/>
            </a:pPr>
            <a:r>
              <a:rPr lang="en"/>
              <a:t> We can use a positive normalization strength to dampen the influence of high degree nodes</a:t>
            </a:r>
            <a:endParaRPr/>
          </a:p>
          <a:p>
            <a:pPr indent="-342900" lvl="0" marL="457200" rtl="0" algn="l">
              <a:spcBef>
                <a:spcPts val="0"/>
              </a:spcBef>
              <a:spcAft>
                <a:spcPts val="0"/>
              </a:spcAft>
              <a:buSzPts val="1800"/>
              <a:buChar char="●"/>
            </a:pPr>
            <a:r>
              <a:rPr lang="en"/>
              <a:t>In some situations, you might use a negative normalization strength to boost the influence of high degree nodes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Train the embedding-based model</a:t>
            </a:r>
            <a:endParaRPr/>
          </a:p>
        </p:txBody>
      </p:sp>
      <p:sp>
        <p:nvSpPr>
          <p:cNvPr id="459" name="Google Shape;459;p5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60" name="Google Shape;460;p51"/>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66" name="Google Shape;466;p5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embedding data frame</a:t>
            </a:r>
            <a:endParaRPr/>
          </a:p>
        </p:txBody>
      </p:sp>
      <p:graphicFrame>
        <p:nvGraphicFramePr>
          <p:cNvPr id="467" name="Google Shape;467;p52"/>
          <p:cNvGraphicFramePr/>
          <p:nvPr/>
        </p:nvGraphicFramePr>
        <p:xfrm>
          <a:off x="566800" y="1201475"/>
          <a:ext cx="3000000" cy="3000000"/>
        </p:xfrm>
        <a:graphic>
          <a:graphicData uri="http://schemas.openxmlformats.org/drawingml/2006/table">
            <a:tbl>
              <a:tblPr>
                <a:noFill/>
                <a:tableStyleId>{B36FA73B-B3D2-480F-A671-BA9E3E8C9D90}</a:tableStyleId>
              </a:tblPr>
              <a:tblGrid>
                <a:gridCol w="813500"/>
                <a:gridCol w="936325"/>
                <a:gridCol w="844200"/>
                <a:gridCol w="828850"/>
                <a:gridCol w="798125"/>
                <a:gridCol w="844200"/>
                <a:gridCol w="844200"/>
                <a:gridCol w="844200"/>
                <a:gridCol w="844200"/>
                <a:gridCol w="844200"/>
              </a:tblGrid>
              <a:tr h="640050">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Budget</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War</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Embedding1</a:t>
                      </a:r>
                      <a:endParaRPr sz="900"/>
                    </a:p>
                  </a:txBody>
                  <a:tcPr marT="91425" marB="91425" marR="91425" marL="91425"/>
                </a:tc>
                <a:tc>
                  <a:txBody>
                    <a:bodyPr/>
                    <a:lstStyle/>
                    <a:p>
                      <a:pPr indent="0" lvl="0" marL="0" rtl="0" algn="l">
                        <a:spcBef>
                          <a:spcPts val="0"/>
                        </a:spcBef>
                        <a:spcAft>
                          <a:spcPts val="0"/>
                        </a:spcAft>
                        <a:buNone/>
                      </a:pPr>
                      <a:r>
                        <a:rPr lang="en" sz="900"/>
                        <a:t>Embedding2</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t>Profitable</a:t>
                      </a:r>
                      <a:endParaRPr sz="1000"/>
                    </a:p>
                  </a:txBody>
                  <a:tcPr marT="91425" marB="91425" marR="91425" marL="91425"/>
                </a:tc>
              </a:tr>
              <a:tr h="10972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250,000,000</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0</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0.938</a:t>
                      </a:r>
                      <a:endParaRPr sz="1000"/>
                    </a:p>
                  </a:txBody>
                  <a:tcPr marT="91425" marB="91425" marR="91425" marL="91425"/>
                </a:tc>
                <a:tc>
                  <a:txBody>
                    <a:bodyPr/>
                    <a:lstStyle/>
                    <a:p>
                      <a:pPr indent="0" lvl="0" marL="0" rtl="0" algn="l">
                        <a:spcBef>
                          <a:spcPts val="0"/>
                        </a:spcBef>
                        <a:spcAft>
                          <a:spcPts val="0"/>
                        </a:spcAft>
                        <a:buNone/>
                      </a:pPr>
                      <a:r>
                        <a:rPr lang="en" sz="1000"/>
                        <a:t>-0.213</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000"/>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sz="1000"/>
                        <a:t>1</a:t>
                      </a:r>
                      <a:endParaRPr sz="1000"/>
                    </a:p>
                  </a:txBody>
                  <a:tcPr marT="91425" marB="91425" marR="91425" marL="91425"/>
                </a:tc>
              </a:tr>
            </a:tbl>
          </a:graphicData>
        </a:graphic>
      </p:graphicFrame>
      <p:sp>
        <p:nvSpPr>
          <p:cNvPr id="468" name="Google Shape;468;p52"/>
          <p:cNvSpPr txBox="1"/>
          <p:nvPr/>
        </p:nvSpPr>
        <p:spPr>
          <a:xfrm>
            <a:off x="4184250" y="1608475"/>
            <a:ext cx="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469" name="Google Shape;469;p52"/>
          <p:cNvSpPr txBox="1"/>
          <p:nvPr/>
        </p:nvSpPr>
        <p:spPr>
          <a:xfrm>
            <a:off x="7537525" y="1608475"/>
            <a:ext cx="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12" name="Google Shape;212;p26"/>
          <p:cNvPicPr preferRelativeResize="0"/>
          <p:nvPr/>
        </p:nvPicPr>
        <p:blipFill rotWithShape="1">
          <a:blip r:embed="rId3">
            <a:alphaModFix/>
          </a:blip>
          <a:srcRect b="20786" l="0" r="0" t="14496"/>
          <a:stretch/>
        </p:blipFill>
        <p:spPr>
          <a:xfrm>
            <a:off x="25" y="0"/>
            <a:ext cx="9144003" cy="4736026"/>
          </a:xfrm>
          <a:prstGeom prst="rect">
            <a:avLst/>
          </a:prstGeom>
          <a:noFill/>
          <a:ln>
            <a:noFill/>
          </a:ln>
        </p:spPr>
      </p:pic>
      <p:sp>
        <p:nvSpPr>
          <p:cNvPr id="213" name="Google Shape;213;p26"/>
          <p:cNvSpPr txBox="1"/>
          <p:nvPr/>
        </p:nvSpPr>
        <p:spPr>
          <a:xfrm>
            <a:off x="2091000" y="2694825"/>
            <a:ext cx="4962000" cy="1293000"/>
          </a:xfrm>
          <a:prstGeom prst="rect">
            <a:avLst/>
          </a:prstGeom>
          <a:solidFill>
            <a:srgbClr val="9E9E9E">
              <a:alpha val="85710"/>
            </a:srgbClr>
          </a:solidFill>
          <a:ln>
            <a:noFill/>
          </a:ln>
        </p:spPr>
        <p:txBody>
          <a:bodyPr anchorCtr="0" anchor="ctr" bIns="91425" lIns="91425" spcFirstLastPara="1" rIns="91425" wrap="square" tIns="91425">
            <a:spAutoFit/>
          </a:bodyPr>
          <a:lstStyle/>
          <a:p>
            <a:pPr indent="0" lvl="0" marL="457200" rtl="0" algn="l">
              <a:spcBef>
                <a:spcPts val="0"/>
              </a:spcBef>
              <a:spcAft>
                <a:spcPts val="0"/>
              </a:spcAft>
              <a:buNone/>
            </a:pPr>
            <a:r>
              <a:rPr b="1" lang="en" sz="3600">
                <a:solidFill>
                  <a:srgbClr val="FFFFFF"/>
                </a:solidFill>
              </a:rPr>
              <a:t>Will this movie be profitable?</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75" name="Google Shape;475;p53"/>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Split data</a:t>
            </a:r>
            <a:endParaRPr/>
          </a:p>
        </p:txBody>
      </p:sp>
      <p:sp>
        <p:nvSpPr>
          <p:cNvPr id="476" name="Google Shape;476;p53"/>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the same train-validation-test cut dates as the baseline model</a:t>
            </a:r>
            <a:endParaRPr/>
          </a:p>
          <a:p>
            <a:pPr indent="-342900" lvl="0" marL="457200" rtl="0" algn="l">
              <a:spcBef>
                <a:spcPts val="0"/>
              </a:spcBef>
              <a:spcAft>
                <a:spcPts val="0"/>
              </a:spcAft>
              <a:buSzPts val="1800"/>
              <a:buChar char="•"/>
            </a:pPr>
            <a:r>
              <a:rPr lang="en"/>
              <a:t>Make sure that test movies are excluded from the graph projection when calculating embeddings for training, otherwise you will get data leakage</a:t>
            </a:r>
            <a:endParaRPr/>
          </a:p>
          <a:p>
            <a:pPr indent="-342900" lvl="0" marL="457200" rtl="0" algn="l">
              <a:spcBef>
                <a:spcPts val="0"/>
              </a:spcBef>
              <a:spcAft>
                <a:spcPts val="0"/>
              </a:spcAft>
              <a:buSzPts val="1800"/>
              <a:buChar char="•"/>
            </a:pPr>
            <a:r>
              <a:rPr lang="en"/>
              <a:t>Only use profitability values from previous periods when generating embeddings</a:t>
            </a:r>
            <a:endParaRPr/>
          </a:p>
          <a:p>
            <a:pPr indent="-330200" lvl="1" marL="914400" rtl="0" algn="l">
              <a:spcBef>
                <a:spcPts val="0"/>
              </a:spcBef>
              <a:spcAft>
                <a:spcPts val="0"/>
              </a:spcAft>
              <a:buSzPts val="1600"/>
              <a:buChar char="◦"/>
            </a:pPr>
            <a:r>
              <a:rPr lang="en"/>
              <a:t>Train embeddings can see profitability for context movies only</a:t>
            </a:r>
            <a:endParaRPr/>
          </a:p>
          <a:p>
            <a:pPr indent="-330200" lvl="1" marL="914400" rtl="0" algn="l">
              <a:spcBef>
                <a:spcPts val="0"/>
              </a:spcBef>
              <a:spcAft>
                <a:spcPts val="0"/>
              </a:spcAft>
              <a:buSzPts val="1600"/>
              <a:buChar char="◦"/>
            </a:pPr>
            <a:r>
              <a:rPr lang="en"/>
              <a:t>Validation embeddings can see profitability for context and train movies</a:t>
            </a:r>
            <a:endParaRPr/>
          </a:p>
          <a:p>
            <a:pPr indent="-330200" lvl="1" marL="914400" rtl="0" algn="l">
              <a:spcBef>
                <a:spcPts val="0"/>
              </a:spcBef>
              <a:spcAft>
                <a:spcPts val="0"/>
              </a:spcAft>
              <a:buSzPts val="1600"/>
              <a:buChar char="◦"/>
            </a:pPr>
            <a:r>
              <a:rPr lang="en"/>
              <a:t>Test embeddings can see profitability for contest, train, and validation movies</a:t>
            </a:r>
            <a:endParaRPr/>
          </a:p>
          <a:p>
            <a:pPr indent="-330200" lvl="1" marL="914400" rtl="0" algn="l">
              <a:spcBef>
                <a:spcPts val="0"/>
              </a:spcBef>
              <a:spcAft>
                <a:spcPts val="0"/>
              </a:spcAft>
              <a:buSzPts val="1600"/>
              <a:buChar char="◦"/>
            </a:pPr>
            <a:r>
              <a:rPr lang="en"/>
              <a:t>Impute 0.5 for movies in the period you are making predictions for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Optuna to control LGB and FastRP parameters</a:t>
            </a:r>
            <a:endParaRPr/>
          </a:p>
        </p:txBody>
      </p:sp>
      <p:sp>
        <p:nvSpPr>
          <p:cNvPr id="482" name="Google Shape;482;p54"/>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83" name="Google Shape;483;p54"/>
          <p:cNvSpPr txBox="1"/>
          <p:nvPr>
            <p:ph idx="2" type="body"/>
          </p:nvPr>
        </p:nvSpPr>
        <p:spPr>
          <a:xfrm>
            <a:off x="678050" y="1068425"/>
            <a:ext cx="3836700" cy="34803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Rather than using one train and one validation set, we will generate new train and validation sets with different embedding parameters for each model run</a:t>
            </a:r>
            <a:endParaRPr/>
          </a:p>
          <a:p>
            <a:pPr indent="-334327" lvl="0" marL="457200" rtl="0" algn="l">
              <a:spcBef>
                <a:spcPts val="0"/>
              </a:spcBef>
              <a:spcAft>
                <a:spcPts val="0"/>
              </a:spcAft>
              <a:buSzPct val="100000"/>
              <a:buChar char="●"/>
            </a:pPr>
            <a:r>
              <a:rPr lang="en"/>
              <a:t>Dramatically increased hyperparameter search space requires more trials to explore</a:t>
            </a:r>
            <a:endParaRPr/>
          </a:p>
          <a:p>
            <a:pPr indent="-334327" lvl="0" marL="457200" rtl="0" algn="l">
              <a:spcBef>
                <a:spcPts val="0"/>
              </a:spcBef>
              <a:spcAft>
                <a:spcPts val="0"/>
              </a:spcAft>
              <a:buSzPct val="100000"/>
              <a:buChar char="●"/>
            </a:pPr>
            <a:r>
              <a:rPr lang="en"/>
              <a:t>It’s easier for Optuna to get stuck in a local minimum, so you might try different initial parameter values</a:t>
            </a:r>
            <a:endParaRPr/>
          </a:p>
        </p:txBody>
      </p:sp>
      <p:sp>
        <p:nvSpPr>
          <p:cNvPr id="484" name="Google Shape;484;p54"/>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485" name="Google Shape;485;p54"/>
          <p:cNvPicPr preferRelativeResize="0"/>
          <p:nvPr/>
        </p:nvPicPr>
        <p:blipFill>
          <a:blip r:embed="rId3">
            <a:alphaModFix/>
          </a:blip>
          <a:stretch>
            <a:fillRect/>
          </a:stretch>
        </p:blipFill>
        <p:spPr>
          <a:xfrm>
            <a:off x="4667150" y="1093925"/>
            <a:ext cx="4324449" cy="2884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491" name="Google Shape;491;p55"/>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492" name="Google Shape;492;p55"/>
          <p:cNvSpPr txBox="1"/>
          <p:nvPr>
            <p:ph idx="1" type="body"/>
          </p:nvPr>
        </p:nvSpPr>
        <p:spPr>
          <a:xfrm>
            <a:off x="49674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Embedding model</a:t>
            </a:r>
            <a:endParaRPr/>
          </a:p>
          <a:p>
            <a:pPr indent="-342900" lvl="0" marL="457200" rtl="0" algn="l">
              <a:spcBef>
                <a:spcPts val="0"/>
              </a:spcBef>
              <a:spcAft>
                <a:spcPts val="0"/>
              </a:spcAft>
              <a:buSzPts val="1800"/>
              <a:buChar char="•"/>
            </a:pPr>
            <a:r>
              <a:rPr lang="en"/>
              <a:t>Test F1: 0.81</a:t>
            </a:r>
            <a:endParaRPr/>
          </a:p>
          <a:p>
            <a:pPr indent="-342900" lvl="0" marL="457200" rtl="0" algn="l">
              <a:spcBef>
                <a:spcPts val="0"/>
              </a:spcBef>
              <a:spcAft>
                <a:spcPts val="0"/>
              </a:spcAft>
              <a:buSzPts val="1800"/>
              <a:buChar char="•"/>
            </a:pPr>
            <a:r>
              <a:rPr lang="en"/>
              <a:t>Test AUC: 0.73</a:t>
            </a:r>
            <a:endParaRPr/>
          </a:p>
          <a:p>
            <a:pPr indent="-342900" lvl="0" marL="457200" rtl="0" algn="l">
              <a:spcBef>
                <a:spcPts val="0"/>
              </a:spcBef>
              <a:spcAft>
                <a:spcPts val="0"/>
              </a:spcAft>
              <a:buSzPts val="1800"/>
              <a:buChar char="•"/>
            </a:pPr>
            <a:r>
              <a:rPr lang="en"/>
              <a:t>Confusion matrix:</a:t>
            </a:r>
            <a:endParaRPr/>
          </a:p>
        </p:txBody>
      </p:sp>
      <p:sp>
        <p:nvSpPr>
          <p:cNvPr id="493" name="Google Shape;493;p55"/>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a:t>
            </a:r>
            <a:endParaRPr/>
          </a:p>
          <a:p>
            <a:pPr indent="-342900" lvl="0" marL="457200" rtl="0" algn="l">
              <a:spcBef>
                <a:spcPts val="0"/>
              </a:spcBef>
              <a:spcAft>
                <a:spcPts val="0"/>
              </a:spcAft>
              <a:buClr>
                <a:schemeClr val="dk1"/>
              </a:buClr>
              <a:buSzPts val="1800"/>
              <a:buChar char="●"/>
            </a:pPr>
            <a:r>
              <a:rPr lang="en">
                <a:solidFill>
                  <a:schemeClr val="dk1"/>
                </a:solidFill>
              </a:rPr>
              <a:t>Test F1: 0.70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 AUC: 0.65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Confusion matrix:</a:t>
            </a:r>
            <a:endParaRPr>
              <a:solidFill>
                <a:schemeClr val="dk1"/>
              </a:solidFill>
            </a:endParaRPr>
          </a:p>
          <a:p>
            <a:pPr indent="0" lvl="0" marL="0" rtl="0" algn="l">
              <a:spcBef>
                <a:spcPts val="0"/>
              </a:spcBef>
              <a:spcAft>
                <a:spcPts val="0"/>
              </a:spcAft>
              <a:buNone/>
            </a:pPr>
            <a:r>
              <a:t/>
            </a:r>
            <a:endParaRPr/>
          </a:p>
        </p:txBody>
      </p:sp>
      <p:sp>
        <p:nvSpPr>
          <p:cNvPr id="494" name="Google Shape;494;p55"/>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95" name="Google Shape;495;p55"/>
          <p:cNvGraphicFramePr/>
          <p:nvPr/>
        </p:nvGraphicFramePr>
        <p:xfrm>
          <a:off x="1130600" y="2579050"/>
          <a:ext cx="3000000" cy="3000000"/>
        </p:xfrm>
        <a:graphic>
          <a:graphicData uri="http://schemas.openxmlformats.org/drawingml/2006/table">
            <a:tbl>
              <a:tblPr>
                <a:noFill/>
                <a:tableStyleId>{B36FA73B-B3D2-480F-A671-BA9E3E8C9D90}</a:tableStyleId>
              </a:tblPr>
              <a:tblGrid>
                <a:gridCol w="977200"/>
                <a:gridCol w="977200"/>
                <a:gridCol w="9772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r>
            </a:tbl>
          </a:graphicData>
        </a:graphic>
      </p:graphicFrame>
      <p:graphicFrame>
        <p:nvGraphicFramePr>
          <p:cNvPr id="496" name="Google Shape;496;p55"/>
          <p:cNvGraphicFramePr/>
          <p:nvPr/>
        </p:nvGraphicFramePr>
        <p:xfrm>
          <a:off x="5420000" y="2579050"/>
          <a:ext cx="3000000" cy="3000000"/>
        </p:xfrm>
        <a:graphic>
          <a:graphicData uri="http://schemas.openxmlformats.org/drawingml/2006/table">
            <a:tbl>
              <a:tblPr>
                <a:noFill/>
                <a:tableStyleId>{B36FA73B-B3D2-480F-A671-BA9E3E8C9D90}</a:tableStyleId>
              </a:tblPr>
              <a:tblGrid>
                <a:gridCol w="977200"/>
                <a:gridCol w="977200"/>
                <a:gridCol w="97720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c>
                  <a:txBody>
                    <a:bodyPr/>
                    <a:lstStyle/>
                    <a:p>
                      <a:pPr indent="0" lvl="0" marL="0" rtl="0" algn="l">
                        <a:spcBef>
                          <a:spcPts val="0"/>
                        </a:spcBef>
                        <a:spcAft>
                          <a:spcPts val="0"/>
                        </a:spcAft>
                        <a:buNone/>
                      </a:pPr>
                      <a:r>
                        <a:rPr lang="en"/>
                        <a:t>Pred +</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96200">
                <a:tc>
                  <a:txBody>
                    <a:bodyPr/>
                    <a:lstStyle/>
                    <a:p>
                      <a:pPr indent="0" lvl="0" marL="0" rtl="0" algn="l">
                        <a:spcBef>
                          <a:spcPts val="0"/>
                        </a:spcBef>
                        <a:spcAft>
                          <a:spcPts val="0"/>
                        </a:spcAft>
                        <a:buNone/>
                      </a:pPr>
                      <a:r>
                        <a:rPr lang="en"/>
                        <a:t>True +</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56"/>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importances</a:t>
            </a:r>
            <a:endParaRPr/>
          </a:p>
        </p:txBody>
      </p:sp>
      <p:pic>
        <p:nvPicPr>
          <p:cNvPr id="503" name="Google Shape;503;p56"/>
          <p:cNvPicPr preferRelativeResize="0"/>
          <p:nvPr/>
        </p:nvPicPr>
        <p:blipFill>
          <a:blip r:embed="rId3">
            <a:alphaModFix/>
          </a:blip>
          <a:stretch>
            <a:fillRect/>
          </a:stretch>
        </p:blipFill>
        <p:spPr>
          <a:xfrm>
            <a:off x="746678" y="941525"/>
            <a:ext cx="3774486" cy="389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 look at the Python code</a:t>
            </a:r>
            <a:endParaRPr/>
          </a:p>
        </p:txBody>
      </p:sp>
      <p:sp>
        <p:nvSpPr>
          <p:cNvPr id="509" name="Google Shape;509;p57"/>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510" name="Google Shape;510;p57"/>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516" name="Google Shape;516;p58"/>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takeaway</a:t>
            </a:r>
            <a:endParaRPr/>
          </a:p>
        </p:txBody>
      </p:sp>
      <p:sp>
        <p:nvSpPr>
          <p:cNvPr id="517" name="Google Shape;517;p58"/>
          <p:cNvSpPr txBox="1"/>
          <p:nvPr>
            <p:ph idx="1" type="body"/>
          </p:nvPr>
        </p:nvSpPr>
        <p:spPr>
          <a:xfrm>
            <a:off x="678050" y="1068425"/>
            <a:ext cx="8132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Graph embedding allowed us to represent the complex network of actor-movie relationships as a vector that could be consumed by a popular machine learning algorithm, LightGBM.</a:t>
            </a:r>
            <a:endParaRPr/>
          </a:p>
          <a:p>
            <a:pPr indent="-342900" lvl="0" marL="457200" rtl="0" algn="l">
              <a:spcBef>
                <a:spcPts val="0"/>
              </a:spcBef>
              <a:spcAft>
                <a:spcPts val="0"/>
              </a:spcAft>
              <a:buSzPts val="1800"/>
              <a:buChar char="●"/>
            </a:pPr>
            <a:r>
              <a:rPr lang="en"/>
              <a:t>There are many ways to tune the graph embeddings to get the best performance.</a:t>
            </a:r>
            <a:endParaRPr/>
          </a:p>
          <a:p>
            <a:pPr indent="-342900" lvl="0" marL="457200" rtl="0" algn="l">
              <a:spcBef>
                <a:spcPts val="0"/>
              </a:spcBef>
              <a:spcAft>
                <a:spcPts val="0"/>
              </a:spcAft>
              <a:buSzPts val="1800"/>
              <a:buChar char="●"/>
            </a:pPr>
            <a:r>
              <a:rPr lang="en"/>
              <a:t>Adding the embeddings to our model features led to a 15% </a:t>
            </a:r>
            <a:r>
              <a:rPr lang="en"/>
              <a:t>increase</a:t>
            </a:r>
            <a:r>
              <a:rPr lang="en"/>
              <a:t> in F1 score over the baseline model.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523" name="Google Shape;523;p59"/>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Thank you!</a:t>
            </a:r>
            <a:endParaRPr/>
          </a:p>
        </p:txBody>
      </p:sp>
      <p:sp>
        <p:nvSpPr>
          <p:cNvPr id="524" name="Google Shape;524;p59"/>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nathan.smith@neo4j.com</a:t>
            </a:r>
            <a:endParaRPr/>
          </a:p>
          <a:p>
            <a:pPr indent="0" lvl="0" marL="0" rtl="0" algn="l">
              <a:spcBef>
                <a:spcPts val="0"/>
              </a:spcBef>
              <a:spcAft>
                <a:spcPts val="0"/>
              </a:spcAft>
              <a:buNone/>
            </a:pPr>
            <a:r>
              <a:rPr lang="en"/>
              <a:t>@nsmith_piano</a:t>
            </a:r>
            <a:endParaRPr/>
          </a:p>
          <a:p>
            <a:pPr indent="0" lvl="0" marL="0" rtl="0" algn="l">
              <a:spcBef>
                <a:spcPts val="0"/>
              </a:spcBef>
              <a:spcAft>
                <a:spcPts val="0"/>
              </a:spcAft>
              <a:buNone/>
            </a:pPr>
            <a:r>
              <a:rPr lang="en"/>
              <a:t>https://www.linkedin.com/in/nathansmithit/</a:t>
            </a:r>
            <a:endParaRPr/>
          </a:p>
        </p:txBody>
      </p:sp>
      <p:pic>
        <p:nvPicPr>
          <p:cNvPr id="525" name="Google Shape;525;p59"/>
          <p:cNvPicPr preferRelativeResize="0"/>
          <p:nvPr/>
        </p:nvPicPr>
        <p:blipFill>
          <a:blip r:embed="rId4">
            <a:alphaModFix/>
          </a:blip>
          <a:stretch>
            <a:fillRect/>
          </a:stretch>
        </p:blipFill>
        <p:spPr>
          <a:xfrm>
            <a:off x="5158000" y="766825"/>
            <a:ext cx="28575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27"/>
          <p:cNvGrpSpPr/>
          <p:nvPr/>
        </p:nvGrpSpPr>
        <p:grpSpPr>
          <a:xfrm>
            <a:off x="995650" y="1301650"/>
            <a:ext cx="2065200" cy="2174450"/>
            <a:chOff x="995650" y="1301650"/>
            <a:chExt cx="2065200" cy="2174450"/>
          </a:xfrm>
        </p:grpSpPr>
        <p:sp>
          <p:nvSpPr>
            <p:cNvPr id="219" name="Google Shape;219;p27"/>
            <p:cNvSpPr/>
            <p:nvPr/>
          </p:nvSpPr>
          <p:spPr>
            <a:xfrm>
              <a:off x="995650" y="1301650"/>
              <a:ext cx="2065200" cy="990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the domain as a network graph</a:t>
              </a:r>
              <a:endParaRPr/>
            </a:p>
          </p:txBody>
        </p:sp>
        <p:sp>
          <p:nvSpPr>
            <p:cNvPr id="220" name="Google Shape;220;p27"/>
            <p:cNvSpPr txBox="1"/>
            <p:nvPr/>
          </p:nvSpPr>
          <p:spPr>
            <a:xfrm>
              <a:off x="995650" y="2429400"/>
              <a:ext cx="2065200" cy="10467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a:solidFill>
                    <a:srgbClr val="434343"/>
                  </a:solidFill>
                </a:rPr>
                <a:t>Expressive, intuitive data model captures real-world nuances and context</a:t>
              </a:r>
              <a:endParaRPr>
                <a:solidFill>
                  <a:srgbClr val="434343"/>
                </a:solidFill>
              </a:endParaRPr>
            </a:p>
          </p:txBody>
        </p:sp>
      </p:grpSp>
      <p:grpSp>
        <p:nvGrpSpPr>
          <p:cNvPr id="221" name="Google Shape;221;p27"/>
          <p:cNvGrpSpPr/>
          <p:nvPr/>
        </p:nvGrpSpPr>
        <p:grpSpPr>
          <a:xfrm>
            <a:off x="3539400" y="1301650"/>
            <a:ext cx="2065200" cy="2174450"/>
            <a:chOff x="3539400" y="1301650"/>
            <a:chExt cx="2065200" cy="2174450"/>
          </a:xfrm>
        </p:grpSpPr>
        <p:sp>
          <p:nvSpPr>
            <p:cNvPr id="222" name="Google Shape;222;p27"/>
            <p:cNvSpPr/>
            <p:nvPr/>
          </p:nvSpPr>
          <p:spPr>
            <a:xfrm>
              <a:off x="3539400" y="1301650"/>
              <a:ext cx="2065200" cy="990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Represent the nodes as low-dimensional vectors</a:t>
              </a:r>
              <a:endParaRPr/>
            </a:p>
          </p:txBody>
        </p:sp>
        <p:sp>
          <p:nvSpPr>
            <p:cNvPr id="223" name="Google Shape;223;p27"/>
            <p:cNvSpPr txBox="1"/>
            <p:nvPr/>
          </p:nvSpPr>
          <p:spPr>
            <a:xfrm>
              <a:off x="3539400" y="2429400"/>
              <a:ext cx="2065200" cy="10467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a:solidFill>
                    <a:srgbClr val="434343"/>
                  </a:solidFill>
                </a:rPr>
                <a:t>Nodes near each other in the graph end up near each other in the embedding space</a:t>
              </a:r>
              <a:endParaRPr>
                <a:solidFill>
                  <a:srgbClr val="434343"/>
                </a:solidFill>
              </a:endParaRPr>
            </a:p>
          </p:txBody>
        </p:sp>
      </p:grpSp>
      <p:grpSp>
        <p:nvGrpSpPr>
          <p:cNvPr id="224" name="Google Shape;224;p27"/>
          <p:cNvGrpSpPr/>
          <p:nvPr/>
        </p:nvGrpSpPr>
        <p:grpSpPr>
          <a:xfrm>
            <a:off x="6083150" y="1301650"/>
            <a:ext cx="2065200" cy="2605250"/>
            <a:chOff x="6083150" y="1301650"/>
            <a:chExt cx="2065200" cy="2605250"/>
          </a:xfrm>
        </p:grpSpPr>
        <p:sp>
          <p:nvSpPr>
            <p:cNvPr id="225" name="Google Shape;225;p27"/>
            <p:cNvSpPr/>
            <p:nvPr/>
          </p:nvSpPr>
          <p:spPr>
            <a:xfrm>
              <a:off x="6083150" y="1301650"/>
              <a:ext cx="2065200" cy="9903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 the embedding vectors as features for machine learning</a:t>
              </a:r>
              <a:endParaRPr/>
            </a:p>
          </p:txBody>
        </p:sp>
        <p:sp>
          <p:nvSpPr>
            <p:cNvPr id="226" name="Google Shape;226;p27"/>
            <p:cNvSpPr txBox="1"/>
            <p:nvPr/>
          </p:nvSpPr>
          <p:spPr>
            <a:xfrm>
              <a:off x="6083150" y="2429400"/>
              <a:ext cx="2065200" cy="1477500"/>
            </a:xfrm>
            <a:prstGeom prst="rect">
              <a:avLst/>
            </a:prstGeom>
            <a:noFill/>
            <a:ln>
              <a:noFill/>
            </a:ln>
          </p:spPr>
          <p:txBody>
            <a:bodyPr anchorCtr="0" anchor="t" bIns="91425" lIns="182875" spcFirstLastPara="1" rIns="91425" wrap="square" tIns="91425">
              <a:spAutoFit/>
            </a:bodyPr>
            <a:lstStyle/>
            <a:p>
              <a:pPr indent="0" lvl="0" marL="0" rtl="0" algn="l">
                <a:spcBef>
                  <a:spcPts val="0"/>
                </a:spcBef>
                <a:spcAft>
                  <a:spcPts val="0"/>
                </a:spcAft>
                <a:buNone/>
              </a:pPr>
              <a:r>
                <a:rPr lang="en">
                  <a:solidFill>
                    <a:srgbClr val="434343"/>
                  </a:solidFill>
                </a:rPr>
                <a:t>Use embeddings alone or in combination with other features as inputs for your favorite ML algorithms</a:t>
              </a:r>
              <a:endParaRPr>
                <a:solidFill>
                  <a:srgbClr val="434343"/>
                </a:solidFill>
              </a:endParaRPr>
            </a:p>
          </p:txBody>
        </p:sp>
      </p:grpSp>
      <p:sp>
        <p:nvSpPr>
          <p:cNvPr id="227" name="Google Shape;227;p27"/>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embeddings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33" name="Google Shape;233;p28"/>
          <p:cNvSpPr txBox="1"/>
          <p:nvPr>
            <p:ph type="title"/>
          </p:nvPr>
        </p:nvSpPr>
        <p:spPr>
          <a:xfrm>
            <a:off x="682650" y="1808555"/>
            <a:ext cx="7425300" cy="1536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Explore the dataset with Bloom</a:t>
            </a:r>
            <a:endParaRPr/>
          </a:p>
        </p:txBody>
      </p:sp>
      <p:sp>
        <p:nvSpPr>
          <p:cNvPr id="234" name="Google Shape;234;p28"/>
          <p:cNvSpPr txBox="1"/>
          <p:nvPr>
            <p:ph idx="1" type="subTitle"/>
          </p:nvPr>
        </p:nvSpPr>
        <p:spPr>
          <a:xfrm>
            <a:off x="664700" y="2856788"/>
            <a:ext cx="47607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from </a:t>
            </a:r>
            <a:r>
              <a:rPr lang="en"/>
              <a:t>https://www.themoviedb.org/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idx="12"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40" name="Google Shape;240;p29"/>
          <p:cNvSpPr txBox="1"/>
          <p:nvPr>
            <p:ph type="title"/>
          </p:nvPr>
        </p:nvSpPr>
        <p:spPr>
          <a:xfrm>
            <a:off x="3500600" y="368825"/>
            <a:ext cx="5224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 we know about a movie?</a:t>
            </a:r>
            <a:endParaRPr/>
          </a:p>
        </p:txBody>
      </p:sp>
      <p:sp>
        <p:nvSpPr>
          <p:cNvPr id="241" name="Google Shape;241;p29"/>
          <p:cNvSpPr txBox="1"/>
          <p:nvPr>
            <p:ph idx="1" type="body"/>
          </p:nvPr>
        </p:nvSpPr>
        <p:spPr>
          <a:xfrm>
            <a:off x="3500600" y="1068425"/>
            <a:ext cx="5303700" cy="3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Budget</a:t>
            </a:r>
            <a:endParaRPr/>
          </a:p>
          <a:p>
            <a:pPr indent="-342900" lvl="0" marL="457200" rtl="0" algn="l">
              <a:spcBef>
                <a:spcPts val="0"/>
              </a:spcBef>
              <a:spcAft>
                <a:spcPts val="0"/>
              </a:spcAft>
              <a:buSzPts val="1800"/>
              <a:buChar char="●"/>
            </a:pPr>
            <a:r>
              <a:rPr lang="en"/>
              <a:t>Genre(s)</a:t>
            </a:r>
            <a:endParaRPr/>
          </a:p>
          <a:p>
            <a:pPr indent="-342900" lvl="0" marL="457200" rtl="0" algn="l">
              <a:spcBef>
                <a:spcPts val="0"/>
              </a:spcBef>
              <a:spcAft>
                <a:spcPts val="0"/>
              </a:spcAft>
              <a:buSzPts val="1800"/>
              <a:buChar char="●"/>
            </a:pPr>
            <a:r>
              <a:rPr lang="en"/>
              <a:t>Cast/crew</a:t>
            </a:r>
            <a:endParaRPr/>
          </a:p>
          <a:p>
            <a:pPr indent="-342900" lvl="0" marL="457200" rtl="0" algn="l">
              <a:spcBef>
                <a:spcPts val="0"/>
              </a:spcBef>
              <a:spcAft>
                <a:spcPts val="0"/>
              </a:spcAft>
              <a:buSzPts val="1800"/>
              <a:buChar char="●"/>
            </a:pPr>
            <a:r>
              <a:rPr lang="en"/>
              <a:t>Profitability</a:t>
            </a:r>
            <a:endParaRPr/>
          </a:p>
        </p:txBody>
      </p:sp>
      <p:sp>
        <p:nvSpPr>
          <p:cNvPr id="242" name="Google Shape;242;p29"/>
          <p:cNvSpPr txBox="1"/>
          <p:nvPr>
            <p:ph idx="2" type="body"/>
          </p:nvPr>
        </p:nvSpPr>
        <p:spPr>
          <a:xfrm>
            <a:off x="390475" y="530207"/>
            <a:ext cx="2264100" cy="4179900"/>
          </a:xfrm>
          <a:prstGeom prst="rect">
            <a:avLst/>
          </a:prstGeom>
        </p:spPr>
        <p:txBody>
          <a:bodyPr anchorCtr="0" anchor="t" bIns="91425" lIns="91425" spcFirstLastPara="1" rIns="91425" wrap="square" tIns="0">
            <a:normAutofit/>
          </a:bodyPr>
          <a:lstStyle/>
          <a:p>
            <a:pPr indent="0" lvl="0" marL="0" rtl="0" algn="l">
              <a:spcBef>
                <a:spcPts val="0"/>
              </a:spcBef>
              <a:spcAft>
                <a:spcPts val="0"/>
              </a:spcAft>
              <a:buNone/>
            </a:pPr>
            <a:r>
              <a:rPr lang="en"/>
              <a:t>Predicting profitability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48" name="Google Shape;248;p30"/>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Properties on movie nodes are easy to use</a:t>
            </a:r>
            <a:endParaRPr/>
          </a:p>
        </p:txBody>
      </p:sp>
      <p:sp>
        <p:nvSpPr>
          <p:cNvPr id="249" name="Google Shape;249;p30"/>
          <p:cNvSpPr txBox="1"/>
          <p:nvPr>
            <p:ph idx="2" type="body"/>
          </p:nvPr>
        </p:nvSpPr>
        <p:spPr>
          <a:xfrm>
            <a:off x="678050" y="1068425"/>
            <a:ext cx="3836700" cy="3480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They are already at the right grain to add to a data frame </a:t>
            </a:r>
            <a:endParaRPr sz="1400">
              <a:solidFill>
                <a:schemeClr val="dk1"/>
              </a:solidFill>
            </a:endParaRPr>
          </a:p>
          <a:p>
            <a:pPr indent="0" lvl="0" marL="0" rtl="0" algn="l">
              <a:spcBef>
                <a:spcPts val="0"/>
              </a:spcBef>
              <a:spcAft>
                <a:spcPts val="0"/>
              </a:spcAft>
              <a:buNone/>
            </a:pPr>
            <a:r>
              <a:t/>
            </a:r>
            <a:endParaRPr/>
          </a:p>
        </p:txBody>
      </p:sp>
      <p:sp>
        <p:nvSpPr>
          <p:cNvPr id="250" name="Google Shape;250;p30"/>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51" name="Google Shape;251;p30"/>
          <p:cNvPicPr preferRelativeResize="0"/>
          <p:nvPr/>
        </p:nvPicPr>
        <p:blipFill>
          <a:blip r:embed="rId3">
            <a:alphaModFix/>
          </a:blip>
          <a:stretch>
            <a:fillRect/>
          </a:stretch>
        </p:blipFill>
        <p:spPr>
          <a:xfrm>
            <a:off x="4950150" y="1019338"/>
            <a:ext cx="3115297" cy="389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57" name="Google Shape;257;p31"/>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Genres need a little manipulation</a:t>
            </a:r>
            <a:endParaRPr/>
          </a:p>
        </p:txBody>
      </p:sp>
      <p:sp>
        <p:nvSpPr>
          <p:cNvPr id="258" name="Google Shape;258;p31"/>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59" name="Google Shape;259;p31"/>
          <p:cNvPicPr preferRelativeResize="0"/>
          <p:nvPr/>
        </p:nvPicPr>
        <p:blipFill>
          <a:blip r:embed="rId3">
            <a:alphaModFix/>
          </a:blip>
          <a:stretch>
            <a:fillRect/>
          </a:stretch>
        </p:blipFill>
        <p:spPr>
          <a:xfrm>
            <a:off x="2243928" y="941525"/>
            <a:ext cx="6693758" cy="389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265" name="Google Shape;265;p32"/>
          <p:cNvSpPr txBox="1"/>
          <p:nvPr>
            <p:ph type="title"/>
          </p:nvPr>
        </p:nvSpPr>
        <p:spPr>
          <a:xfrm>
            <a:off x="678050" y="368825"/>
            <a:ext cx="8046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Represent them with one-hot encoding</a:t>
            </a:r>
            <a:endParaRPr/>
          </a:p>
        </p:txBody>
      </p:sp>
      <p:sp>
        <p:nvSpPr>
          <p:cNvPr id="266" name="Google Shape;266;p32"/>
          <p:cNvSpPr txBox="1"/>
          <p:nvPr>
            <p:ph idx="3" type="sldNum"/>
          </p:nvPr>
        </p:nvSpPr>
        <p:spPr>
          <a:xfrm>
            <a:off x="28" y="4736507"/>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pic>
        <p:nvPicPr>
          <p:cNvPr id="267" name="Google Shape;267;p32"/>
          <p:cNvPicPr preferRelativeResize="0"/>
          <p:nvPr/>
        </p:nvPicPr>
        <p:blipFill>
          <a:blip r:embed="rId3">
            <a:alphaModFix/>
          </a:blip>
          <a:stretch>
            <a:fillRect/>
          </a:stretch>
        </p:blipFill>
        <p:spPr>
          <a:xfrm>
            <a:off x="3136301" y="2215850"/>
            <a:ext cx="5489001" cy="3195750"/>
          </a:xfrm>
          <a:prstGeom prst="rect">
            <a:avLst/>
          </a:prstGeom>
          <a:noFill/>
          <a:ln>
            <a:noFill/>
          </a:ln>
        </p:spPr>
      </p:pic>
      <p:graphicFrame>
        <p:nvGraphicFramePr>
          <p:cNvPr id="268" name="Google Shape;268;p32"/>
          <p:cNvGraphicFramePr/>
          <p:nvPr/>
        </p:nvGraphicFramePr>
        <p:xfrm>
          <a:off x="777700" y="1449100"/>
          <a:ext cx="3000000" cy="3000000"/>
        </p:xfrm>
        <a:graphic>
          <a:graphicData uri="http://schemas.openxmlformats.org/drawingml/2006/table">
            <a:tbl>
              <a:tblPr>
                <a:noFill/>
                <a:tableStyleId>{B36FA73B-B3D2-480F-A671-BA9E3E8C9D90}</a:tableStyleId>
              </a:tblPr>
              <a:tblGrid>
                <a:gridCol w="980950"/>
                <a:gridCol w="980950"/>
                <a:gridCol w="980950"/>
                <a:gridCol w="980950"/>
                <a:gridCol w="980950"/>
                <a:gridCol w="980950"/>
                <a:gridCol w="980950"/>
                <a:gridCol w="980950"/>
              </a:tblGrid>
              <a:tr h="383800">
                <a:tc>
                  <a:txBody>
                    <a:bodyPr/>
                    <a:lstStyle/>
                    <a:p>
                      <a:pPr indent="0" lvl="0" marL="0" rtl="0" algn="l">
                        <a:spcBef>
                          <a:spcPts val="0"/>
                        </a:spcBef>
                        <a:spcAft>
                          <a:spcPts val="0"/>
                        </a:spcAft>
                        <a:buNone/>
                      </a:pPr>
                      <a:r>
                        <a:rPr lang="en" sz="1000"/>
                        <a:t>Movie</a:t>
                      </a:r>
                      <a:endParaRPr sz="1000"/>
                    </a:p>
                  </a:txBody>
                  <a:tcPr marT="91425" marB="91425" marR="91425" marL="91425"/>
                </a:tc>
                <a:tc>
                  <a:txBody>
                    <a:bodyPr/>
                    <a:lstStyle/>
                    <a:p>
                      <a:pPr indent="0" lvl="0" marL="0" rtl="0" algn="l">
                        <a:spcBef>
                          <a:spcPts val="0"/>
                        </a:spcBef>
                        <a:spcAft>
                          <a:spcPts val="0"/>
                        </a:spcAft>
                        <a:buNone/>
                      </a:pPr>
                      <a:r>
                        <a:rPr lang="en" sz="1000"/>
                        <a:t>Action</a:t>
                      </a:r>
                      <a:endParaRPr sz="1000"/>
                    </a:p>
                  </a:txBody>
                  <a:tcPr marT="91425" marB="91425" marR="91425" marL="91425"/>
                </a:tc>
                <a:tc>
                  <a:txBody>
                    <a:bodyPr/>
                    <a:lstStyle/>
                    <a:p>
                      <a:pPr indent="0" lvl="0" marL="0" rtl="0" algn="l">
                        <a:spcBef>
                          <a:spcPts val="0"/>
                        </a:spcBef>
                        <a:spcAft>
                          <a:spcPts val="0"/>
                        </a:spcAft>
                        <a:buNone/>
                      </a:pPr>
                      <a:r>
                        <a:rPr lang="en" sz="1000"/>
                        <a:t>Adventure</a:t>
                      </a:r>
                      <a:endParaRPr sz="1000"/>
                    </a:p>
                  </a:txBody>
                  <a:tcPr marT="91425" marB="91425" marR="91425" marL="91425"/>
                </a:tc>
                <a:tc>
                  <a:txBody>
                    <a:bodyPr/>
                    <a:lstStyle/>
                    <a:p>
                      <a:pPr indent="0" lvl="0" marL="0" rtl="0" algn="l">
                        <a:spcBef>
                          <a:spcPts val="0"/>
                        </a:spcBef>
                        <a:spcAft>
                          <a:spcPts val="0"/>
                        </a:spcAft>
                        <a:buNone/>
                      </a:pPr>
                      <a:r>
                        <a:rPr lang="en" sz="1000"/>
                        <a:t>Animation</a:t>
                      </a:r>
                      <a:endParaRPr sz="1000"/>
                    </a:p>
                  </a:txBody>
                  <a:tcPr marT="91425" marB="91425" marR="91425" marL="91425"/>
                </a:tc>
                <a:tc>
                  <a:txBody>
                    <a:bodyPr/>
                    <a:lstStyle/>
                    <a:p>
                      <a:pPr indent="0" lvl="0" marL="0" rtl="0" algn="l">
                        <a:spcBef>
                          <a:spcPts val="0"/>
                        </a:spcBef>
                        <a:spcAft>
                          <a:spcPts val="0"/>
                        </a:spcAft>
                        <a:buNone/>
                      </a:pPr>
                      <a:r>
                        <a:rPr lang="en" sz="1000"/>
                        <a:t>Comedy</a:t>
                      </a:r>
                      <a:endParaRPr sz="1000"/>
                    </a:p>
                  </a:txBody>
                  <a:tcPr marT="91425" marB="91425" marR="91425" marL="91425"/>
                </a:tc>
                <a:tc>
                  <a:txBody>
                    <a:bodyPr/>
                    <a:lstStyle/>
                    <a:p>
                      <a:pPr indent="0" lvl="0" marL="0" rtl="0" algn="l">
                        <a:spcBef>
                          <a:spcPts val="0"/>
                        </a:spcBef>
                        <a:spcAft>
                          <a:spcPts val="0"/>
                        </a:spcAft>
                        <a:buNone/>
                      </a:pPr>
                      <a:r>
                        <a:rPr lang="en" sz="1000"/>
                        <a:t>Crime</a:t>
                      </a:r>
                      <a:endParaRPr sz="1000"/>
                    </a:p>
                  </a:txBody>
                  <a:tcPr marT="91425" marB="91425" marR="91425" marL="91425"/>
                </a:tc>
                <a:tc>
                  <a:txBody>
                    <a:bodyPr/>
                    <a:lstStyle/>
                    <a:p>
                      <a:pPr indent="0" lvl="0" marL="0" rtl="0" algn="l">
                        <a:spcBef>
                          <a:spcPts val="0"/>
                        </a:spcBef>
                        <a:spcAft>
                          <a:spcPts val="0"/>
                        </a:spcAft>
                        <a:buNone/>
                      </a:pPr>
                      <a:r>
                        <a:rPr lang="en" sz="1000"/>
                        <a:t>Documentary</a:t>
                      </a:r>
                      <a:endParaRPr sz="1000"/>
                    </a:p>
                  </a:txBody>
                  <a:tcPr marT="91425" marB="91425" marR="91425" marL="91425"/>
                </a:tc>
                <a:tc>
                  <a:txBody>
                    <a:bodyPr/>
                    <a:lstStyle/>
                    <a:p>
                      <a:pPr indent="0" lvl="0" marL="0" rtl="0" algn="l">
                        <a:spcBef>
                          <a:spcPts val="0"/>
                        </a:spcBef>
                        <a:spcAft>
                          <a:spcPts val="0"/>
                        </a:spcAft>
                        <a:buNone/>
                      </a:pPr>
                      <a:r>
                        <a:rPr lang="en" sz="1000"/>
                        <a:t>Drama</a:t>
                      </a:r>
                      <a:endParaRPr sz="1000"/>
                    </a:p>
                  </a:txBody>
                  <a:tcPr marT="91425" marB="91425" marR="91425" marL="91425"/>
                </a:tc>
              </a:tr>
              <a:tr h="921150">
                <a:tc>
                  <a:txBody>
                    <a:bodyPr/>
                    <a:lstStyle/>
                    <a:p>
                      <a:pPr indent="0" lvl="0" marL="0" rtl="0" algn="l">
                        <a:spcBef>
                          <a:spcPts val="0"/>
                        </a:spcBef>
                        <a:spcAft>
                          <a:spcPts val="0"/>
                        </a:spcAft>
                        <a:buNone/>
                      </a:pPr>
                      <a:r>
                        <a:rPr lang="en" sz="1000"/>
                        <a:t>Star Wars: The Rise of Skywalker</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c>
                  <a:txBody>
                    <a:bodyPr/>
                    <a:lstStyle/>
                    <a:p>
                      <a:pPr indent="0" lvl="0" marL="0" rtl="0" algn="l">
                        <a:spcBef>
                          <a:spcPts val="0"/>
                        </a:spcBef>
                        <a:spcAft>
                          <a:spcPts val="0"/>
                        </a:spcAft>
                        <a:buNone/>
                      </a:pPr>
                      <a:r>
                        <a:rPr lang="en" sz="1000"/>
                        <a:t>0</a:t>
                      </a:r>
                      <a:endParaRPr sz="1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